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IBM Plex Sans"/>
      <p:regular r:id="rId21"/>
      <p:bold r:id="rId22"/>
      <p:italic r:id="rId23"/>
      <p:boldItalic r:id="rId24"/>
    </p:embeddedFont>
    <p:embeddedFont>
      <p:font typeface="IBM Plex Sans Light"/>
      <p:regular r:id="rId25"/>
      <p:bold r:id="rId26"/>
      <p:italic r:id="rId27"/>
      <p:boldItalic r:id="rId28"/>
    </p:embeddedFont>
    <p:embeddedFont>
      <p:font typeface="Saira Condensed SemiBold"/>
      <p:regular r:id="rId29"/>
      <p:bold r:id="rId30"/>
    </p:embeddedFont>
    <p:embeddedFont>
      <p:font typeface="Saira Condensed Light"/>
      <p:regular r:id="rId31"/>
      <p:bold r:id="rId32"/>
    </p:embeddedFont>
    <p:embeddedFont>
      <p:font typeface="IBM Plex Sans SemiBol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BMPlexSans-bold.fntdata"/><Relationship Id="rId21" Type="http://schemas.openxmlformats.org/officeDocument/2006/relationships/font" Target="fonts/IBMPlexSans-regular.fntdata"/><Relationship Id="rId24" Type="http://schemas.openxmlformats.org/officeDocument/2006/relationships/font" Target="fonts/IBMPlexSans-boldItalic.fntdata"/><Relationship Id="rId23" Type="http://schemas.openxmlformats.org/officeDocument/2006/relationships/font" Target="fonts/IBMPlex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SansLight-bold.fntdata"/><Relationship Id="rId25" Type="http://schemas.openxmlformats.org/officeDocument/2006/relationships/font" Target="fonts/IBMPlexSansLight-regular.fntdata"/><Relationship Id="rId28" Type="http://schemas.openxmlformats.org/officeDocument/2006/relationships/font" Target="fonts/IBMPlexSansLight-boldItalic.fntdata"/><Relationship Id="rId27" Type="http://schemas.openxmlformats.org/officeDocument/2006/relationships/font" Target="fonts/IBMPlexSans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airaCondensed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airaCondensedLight-regular.fntdata"/><Relationship Id="rId30" Type="http://schemas.openxmlformats.org/officeDocument/2006/relationships/font" Target="fonts/SairaCondensedSemiBold-bold.fntdata"/><Relationship Id="rId11" Type="http://schemas.openxmlformats.org/officeDocument/2006/relationships/slide" Target="slides/slide6.xml"/><Relationship Id="rId33" Type="http://schemas.openxmlformats.org/officeDocument/2006/relationships/font" Target="fonts/IBMPlexSansSemiBold-regular.fntdata"/><Relationship Id="rId10" Type="http://schemas.openxmlformats.org/officeDocument/2006/relationships/slide" Target="slides/slide5.xml"/><Relationship Id="rId32" Type="http://schemas.openxmlformats.org/officeDocument/2006/relationships/font" Target="fonts/SairaCondensedLight-bold.fntdata"/><Relationship Id="rId13" Type="http://schemas.openxmlformats.org/officeDocument/2006/relationships/slide" Target="slides/slide8.xml"/><Relationship Id="rId35" Type="http://schemas.openxmlformats.org/officeDocument/2006/relationships/font" Target="fonts/IBMPlexSansSemiBold-italic.fntdata"/><Relationship Id="rId12" Type="http://schemas.openxmlformats.org/officeDocument/2006/relationships/slide" Target="slides/slide7.xml"/><Relationship Id="rId34" Type="http://schemas.openxmlformats.org/officeDocument/2006/relationships/font" Target="fonts/IBMPlexSansSemiBold-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IBMPlexSans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d9f886b03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2d9f886b0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958739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958739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9587390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9587390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d9f886b0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d9f886b03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2d9f886b03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2d9f886b03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3977935fc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3977935fc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3b32d73af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3b32d73af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d9f886b03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d9f886b03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d9f886b03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2d9f886b03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977935f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977935f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d9f886b03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d9f886b03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d9f886b03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d9f886b03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d9f886b03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d9f886b03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d9f886b03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d9f886b03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d9f886b03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2d9f886b03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0"/>
            <a:ext cx="5648828" cy="5143500"/>
          </a:xfrm>
          <a:prstGeom prst="rect">
            <a:avLst/>
          </a:prstGeom>
          <a:noFill/>
          <a:ln>
            <a:noFill/>
          </a:ln>
        </p:spPr>
      </p:pic>
      <p:pic>
        <p:nvPicPr>
          <p:cNvPr descr="A picture containing shape&#10;&#10;Description automatically generated" id="12" name="Google Shape;12;p2"/>
          <p:cNvPicPr preferRelativeResize="0"/>
          <p:nvPr/>
        </p:nvPicPr>
        <p:blipFill rotWithShape="1">
          <a:blip r:embed="rId3">
            <a:alphaModFix/>
          </a:blip>
          <a:srcRect b="0" l="0" r="0" t="0"/>
          <a:stretch/>
        </p:blipFill>
        <p:spPr>
          <a:xfrm>
            <a:off x="223838" y="0"/>
            <a:ext cx="8920160" cy="5143500"/>
          </a:xfrm>
          <a:prstGeom prst="rect">
            <a:avLst/>
          </a:prstGeom>
          <a:noFill/>
          <a:ln>
            <a:noFill/>
          </a:ln>
        </p:spPr>
      </p:pic>
      <p:sp>
        <p:nvSpPr>
          <p:cNvPr id="13" name="Google Shape;13;p2"/>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 name="Google Shape;14;p2"/>
          <p:cNvSpPr txBox="1"/>
          <p:nvPr>
            <p:ph idx="1" type="subTitle"/>
          </p:nvPr>
        </p:nvSpPr>
        <p:spPr>
          <a:xfrm>
            <a:off x="4962526" y="3443527"/>
            <a:ext cx="36855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 name="Google Shape;15;p2"/>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 name="Google Shape;16;p2"/>
          <p:cNvSpPr txBox="1"/>
          <p:nvPr>
            <p:ph idx="10" type="dt"/>
          </p:nvPr>
        </p:nvSpPr>
        <p:spPr>
          <a:xfrm>
            <a:off x="7804702" y="4756525"/>
            <a:ext cx="84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3" name="Shape 63"/>
        <p:cNvGrpSpPr/>
        <p:nvPr/>
      </p:nvGrpSpPr>
      <p:grpSpPr>
        <a:xfrm>
          <a:off x="0" y="0"/>
          <a:ext cx="0" cy="0"/>
          <a:chOff x="0" y="0"/>
          <a:chExt cx="0" cy="0"/>
        </a:xfrm>
      </p:grpSpPr>
      <p:sp>
        <p:nvSpPr>
          <p:cNvPr id="64" name="Google Shape;64;p11"/>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1"/>
          <p:cNvSpPr txBox="1"/>
          <p:nvPr>
            <p:ph idx="1" type="body"/>
          </p:nvPr>
        </p:nvSpPr>
        <p:spPr>
          <a:xfrm>
            <a:off x="483577"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1"/>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68" name="Shape 68"/>
        <p:cNvGrpSpPr/>
        <p:nvPr/>
      </p:nvGrpSpPr>
      <p:grpSpPr>
        <a:xfrm>
          <a:off x="0" y="0"/>
          <a:ext cx="0" cy="0"/>
          <a:chOff x="0" y="0"/>
          <a:chExt cx="0" cy="0"/>
        </a:xfrm>
      </p:grpSpPr>
      <p:sp>
        <p:nvSpPr>
          <p:cNvPr id="69" name="Google Shape;69;p12"/>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2"/>
          <p:cNvSpPr txBox="1"/>
          <p:nvPr>
            <p:ph idx="1" type="body"/>
          </p:nvPr>
        </p:nvSpPr>
        <p:spPr>
          <a:xfrm>
            <a:off x="483580" y="1369219"/>
            <a:ext cx="2472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2"/>
          <p:cNvSpPr txBox="1"/>
          <p:nvPr>
            <p:ph idx="2" type="body"/>
          </p:nvPr>
        </p:nvSpPr>
        <p:spPr>
          <a:xfrm>
            <a:off x="3263717" y="1369219"/>
            <a:ext cx="2472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2"/>
          <p:cNvSpPr txBox="1"/>
          <p:nvPr>
            <p:ph idx="3" type="body"/>
          </p:nvPr>
        </p:nvSpPr>
        <p:spPr>
          <a:xfrm>
            <a:off x="6043853" y="1369219"/>
            <a:ext cx="24726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74" name="Shape 74"/>
        <p:cNvGrpSpPr/>
        <p:nvPr/>
      </p:nvGrpSpPr>
      <p:grpSpPr>
        <a:xfrm>
          <a:off x="0" y="0"/>
          <a:ext cx="0" cy="0"/>
          <a:chOff x="0" y="0"/>
          <a:chExt cx="0" cy="0"/>
        </a:xfrm>
      </p:grpSpPr>
      <p:sp>
        <p:nvSpPr>
          <p:cNvPr id="75" name="Google Shape;75;p13"/>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3"/>
          <p:cNvSpPr txBox="1"/>
          <p:nvPr>
            <p:ph idx="1" type="body"/>
          </p:nvPr>
        </p:nvSpPr>
        <p:spPr>
          <a:xfrm>
            <a:off x="483395" y="1471764"/>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3"/>
          <p:cNvSpPr txBox="1"/>
          <p:nvPr>
            <p:ph idx="2" type="body"/>
          </p:nvPr>
        </p:nvSpPr>
        <p:spPr>
          <a:xfrm>
            <a:off x="4800602" y="1471764"/>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3"/>
          <p:cNvSpPr txBox="1"/>
          <p:nvPr>
            <p:ph idx="3" type="body"/>
          </p:nvPr>
        </p:nvSpPr>
        <p:spPr>
          <a:xfrm>
            <a:off x="483395" y="3089760"/>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3"/>
          <p:cNvSpPr txBox="1"/>
          <p:nvPr>
            <p:ph idx="4" type="body"/>
          </p:nvPr>
        </p:nvSpPr>
        <p:spPr>
          <a:xfrm>
            <a:off x="4800602" y="3089760"/>
            <a:ext cx="3715800" cy="1371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and subhead">
  <p:cSld name="Four Content and subhead">
    <p:spTree>
      <p:nvGrpSpPr>
        <p:cNvPr id="81" name="Shape 81"/>
        <p:cNvGrpSpPr/>
        <p:nvPr/>
      </p:nvGrpSpPr>
      <p:grpSpPr>
        <a:xfrm>
          <a:off x="0" y="0"/>
          <a:ext cx="0" cy="0"/>
          <a:chOff x="0" y="0"/>
          <a:chExt cx="0" cy="0"/>
        </a:xfrm>
      </p:grpSpPr>
      <p:sp>
        <p:nvSpPr>
          <p:cNvPr id="82" name="Google Shape;82;p14"/>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4"/>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4"/>
          <p:cNvSpPr txBox="1"/>
          <p:nvPr>
            <p:ph idx="2" type="body"/>
          </p:nvPr>
        </p:nvSpPr>
        <p:spPr>
          <a:xfrm>
            <a:off x="483395" y="1674926"/>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4"/>
          <p:cNvSpPr txBox="1"/>
          <p:nvPr>
            <p:ph idx="3" type="body"/>
          </p:nvPr>
        </p:nvSpPr>
        <p:spPr>
          <a:xfrm>
            <a:off x="4800602" y="1674926"/>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4"/>
          <p:cNvSpPr txBox="1"/>
          <p:nvPr>
            <p:ph idx="4" type="body"/>
          </p:nvPr>
        </p:nvSpPr>
        <p:spPr>
          <a:xfrm>
            <a:off x="483395" y="3336331"/>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4"/>
          <p:cNvSpPr txBox="1"/>
          <p:nvPr>
            <p:ph idx="5" type="body"/>
          </p:nvPr>
        </p:nvSpPr>
        <p:spPr>
          <a:xfrm>
            <a:off x="4800602" y="3336331"/>
            <a:ext cx="37158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4"/>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89" name="Shape 89"/>
        <p:cNvGrpSpPr/>
        <p:nvPr/>
      </p:nvGrpSpPr>
      <p:grpSpPr>
        <a:xfrm>
          <a:off x="0" y="0"/>
          <a:ext cx="0" cy="0"/>
          <a:chOff x="0" y="0"/>
          <a:chExt cx="0" cy="0"/>
        </a:xfrm>
      </p:grpSpPr>
      <p:sp>
        <p:nvSpPr>
          <p:cNvPr id="90" name="Google Shape;90;p15"/>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5"/>
          <p:cNvSpPr txBox="1"/>
          <p:nvPr>
            <p:ph idx="1" type="body"/>
          </p:nvPr>
        </p:nvSpPr>
        <p:spPr>
          <a:xfrm>
            <a:off x="483578" y="1657561"/>
            <a:ext cx="3429000" cy="2917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5"/>
          <p:cNvSpPr txBox="1"/>
          <p:nvPr>
            <p:ph idx="2" type="body"/>
          </p:nvPr>
        </p:nvSpPr>
        <p:spPr>
          <a:xfrm>
            <a:off x="4019999" y="1657564"/>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5"/>
          <p:cNvSpPr txBox="1"/>
          <p:nvPr>
            <p:ph idx="3" type="body"/>
          </p:nvPr>
        </p:nvSpPr>
        <p:spPr>
          <a:xfrm>
            <a:off x="6321981" y="1657565"/>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5"/>
          <p:cNvSpPr txBox="1"/>
          <p:nvPr>
            <p:ph idx="4" type="body"/>
          </p:nvPr>
        </p:nvSpPr>
        <p:spPr>
          <a:xfrm>
            <a:off x="4019999" y="3336329"/>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15"/>
          <p:cNvSpPr txBox="1"/>
          <p:nvPr>
            <p:ph idx="5" type="body"/>
          </p:nvPr>
        </p:nvSpPr>
        <p:spPr>
          <a:xfrm>
            <a:off x="6321981" y="3336331"/>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5"/>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and subhead">
  <p:cSld name="Five Content and subhead">
    <p:spTree>
      <p:nvGrpSpPr>
        <p:cNvPr id="97" name="Shape 97"/>
        <p:cNvGrpSpPr/>
        <p:nvPr/>
      </p:nvGrpSpPr>
      <p:grpSpPr>
        <a:xfrm>
          <a:off x="0" y="0"/>
          <a:ext cx="0" cy="0"/>
          <a:chOff x="0" y="0"/>
          <a:chExt cx="0" cy="0"/>
        </a:xfrm>
      </p:grpSpPr>
      <p:sp>
        <p:nvSpPr>
          <p:cNvPr id="98" name="Google Shape;98;p16"/>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 name="Google Shape;99;p16"/>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16"/>
          <p:cNvSpPr txBox="1"/>
          <p:nvPr>
            <p:ph idx="2" type="body"/>
          </p:nvPr>
        </p:nvSpPr>
        <p:spPr>
          <a:xfrm>
            <a:off x="483578" y="1657561"/>
            <a:ext cx="3429000" cy="2917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16"/>
          <p:cNvSpPr txBox="1"/>
          <p:nvPr>
            <p:ph idx="3" type="body"/>
          </p:nvPr>
        </p:nvSpPr>
        <p:spPr>
          <a:xfrm>
            <a:off x="4019404" y="1657565"/>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16"/>
          <p:cNvSpPr txBox="1"/>
          <p:nvPr>
            <p:ph idx="4" type="body"/>
          </p:nvPr>
        </p:nvSpPr>
        <p:spPr>
          <a:xfrm>
            <a:off x="6320790" y="1657565"/>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6"/>
          <p:cNvSpPr txBox="1"/>
          <p:nvPr>
            <p:ph idx="5" type="body"/>
          </p:nvPr>
        </p:nvSpPr>
        <p:spPr>
          <a:xfrm>
            <a:off x="4019404" y="3336331"/>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6"/>
          <p:cNvSpPr txBox="1"/>
          <p:nvPr>
            <p:ph idx="6" type="body"/>
          </p:nvPr>
        </p:nvSpPr>
        <p:spPr>
          <a:xfrm>
            <a:off x="6320790" y="3336331"/>
            <a:ext cx="2194500" cy="1239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SzPts val="1400"/>
              <a:buNone/>
              <a:defRPr/>
            </a:lvl1pPr>
            <a:lvl2pPr indent="-228600" lvl="1" marL="914400" algn="ctr">
              <a:lnSpc>
                <a:spcPct val="90000"/>
              </a:lnSpc>
              <a:spcBef>
                <a:spcPts val="400"/>
              </a:spcBef>
              <a:spcAft>
                <a:spcPts val="0"/>
              </a:spcAft>
              <a:buSzPts val="1400"/>
              <a:buNone/>
              <a:defRPr/>
            </a:lvl2pPr>
            <a:lvl3pPr indent="-228600" lvl="2" marL="1371600" algn="ctr">
              <a:lnSpc>
                <a:spcPct val="90000"/>
              </a:lnSpc>
              <a:spcBef>
                <a:spcPts val="400"/>
              </a:spcBef>
              <a:spcAft>
                <a:spcPts val="0"/>
              </a:spcAft>
              <a:buSzPts val="1200"/>
              <a:buNone/>
              <a:defRPr/>
            </a:lvl3pPr>
            <a:lvl4pPr indent="-228600" lvl="3" marL="1828800" algn="ctr">
              <a:lnSpc>
                <a:spcPct val="90000"/>
              </a:lnSpc>
              <a:spcBef>
                <a:spcPts val="400"/>
              </a:spcBef>
              <a:spcAft>
                <a:spcPts val="0"/>
              </a:spcAft>
              <a:buSzPts val="1200"/>
              <a:buNone/>
              <a:defRPr/>
            </a:lvl4pPr>
            <a:lvl5pPr indent="-228600" lvl="4" marL="2286000" algn="ct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16"/>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head">
  <p:cSld name="Two Content, Subhead">
    <p:spTree>
      <p:nvGrpSpPr>
        <p:cNvPr id="106" name="Shape 106"/>
        <p:cNvGrpSpPr/>
        <p:nvPr/>
      </p:nvGrpSpPr>
      <p:grpSpPr>
        <a:xfrm>
          <a:off x="0" y="0"/>
          <a:ext cx="0" cy="0"/>
          <a:chOff x="0" y="0"/>
          <a:chExt cx="0" cy="0"/>
        </a:xfrm>
      </p:grpSpPr>
      <p:sp>
        <p:nvSpPr>
          <p:cNvPr id="107" name="Google Shape;107;p17"/>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17"/>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17"/>
          <p:cNvSpPr txBox="1"/>
          <p:nvPr>
            <p:ph idx="2" type="body"/>
          </p:nvPr>
        </p:nvSpPr>
        <p:spPr>
          <a:xfrm>
            <a:off x="483577" y="1744377"/>
            <a:ext cx="38862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17"/>
          <p:cNvSpPr txBox="1"/>
          <p:nvPr>
            <p:ph idx="3" type="body"/>
          </p:nvPr>
        </p:nvSpPr>
        <p:spPr>
          <a:xfrm>
            <a:off x="4629150" y="1744377"/>
            <a:ext cx="38862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1" name="Google Shape;111;p17"/>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2" name="Shape 112"/>
        <p:cNvGrpSpPr/>
        <p:nvPr/>
      </p:nvGrpSpPr>
      <p:grpSpPr>
        <a:xfrm>
          <a:off x="0" y="0"/>
          <a:ext cx="0" cy="0"/>
          <a:chOff x="0" y="0"/>
          <a:chExt cx="0" cy="0"/>
        </a:xfrm>
      </p:grpSpPr>
      <p:sp>
        <p:nvSpPr>
          <p:cNvPr id="113" name="Google Shape;113;p18"/>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18"/>
          <p:cNvSpPr txBox="1"/>
          <p:nvPr>
            <p:ph idx="1" type="body"/>
          </p:nvPr>
        </p:nvSpPr>
        <p:spPr>
          <a:xfrm>
            <a:off x="483579"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5" name="Google Shape;115;p18"/>
          <p:cNvSpPr txBox="1"/>
          <p:nvPr>
            <p:ph idx="2" type="body"/>
          </p:nvPr>
        </p:nvSpPr>
        <p:spPr>
          <a:xfrm>
            <a:off x="483579"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18"/>
          <p:cNvSpPr txBox="1"/>
          <p:nvPr>
            <p:ph idx="3" type="body"/>
          </p:nvPr>
        </p:nvSpPr>
        <p:spPr>
          <a:xfrm>
            <a:off x="4629152"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SzPts val="1800"/>
              <a:buNone/>
              <a:defRPr b="1" sz="18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7" name="Google Shape;117;p18"/>
          <p:cNvSpPr txBox="1"/>
          <p:nvPr>
            <p:ph idx="4" type="body"/>
          </p:nvPr>
        </p:nvSpPr>
        <p:spPr>
          <a:xfrm>
            <a:off x="4629152"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8"/>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19"/>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19"/>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20"/>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17" name="Shape 17"/>
        <p:cNvGrpSpPr/>
        <p:nvPr/>
      </p:nvGrpSpPr>
      <p:grpSpPr>
        <a:xfrm>
          <a:off x="0" y="0"/>
          <a:ext cx="0" cy="0"/>
          <a:chOff x="0" y="0"/>
          <a:chExt cx="0" cy="0"/>
        </a:xfrm>
      </p:grpSpPr>
      <p:sp>
        <p:nvSpPr>
          <p:cNvPr id="18" name="Google Shape;18;p3"/>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3"/>
          <p:cNvSpPr txBox="1"/>
          <p:nvPr>
            <p:ph idx="2" type="body"/>
          </p:nvPr>
        </p:nvSpPr>
        <p:spPr>
          <a:xfrm>
            <a:off x="483578" y="1652156"/>
            <a:ext cx="8031900" cy="2909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24" name="Shape 124"/>
        <p:cNvGrpSpPr/>
        <p:nvPr/>
      </p:nvGrpSpPr>
      <p:grpSpPr>
        <a:xfrm>
          <a:off x="0" y="0"/>
          <a:ext cx="0" cy="0"/>
          <a:chOff x="0" y="0"/>
          <a:chExt cx="0" cy="0"/>
        </a:xfrm>
      </p:grpSpPr>
      <p:sp>
        <p:nvSpPr>
          <p:cNvPr id="125" name="Google Shape;125;p2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2"/>
          <p:cNvSpPr txBox="1"/>
          <p:nvPr>
            <p:ph idx="1" type="body"/>
          </p:nvPr>
        </p:nvSpPr>
        <p:spPr>
          <a:xfrm>
            <a:off x="3887391" y="740571"/>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SzPts val="2400"/>
              <a:buChar char="▪"/>
              <a:defRPr sz="2400"/>
            </a:lvl1pPr>
            <a:lvl2pPr indent="-361950" lvl="1" marL="914400" algn="l">
              <a:lnSpc>
                <a:spcPct val="90000"/>
              </a:lnSpc>
              <a:spcBef>
                <a:spcPts val="400"/>
              </a:spcBef>
              <a:spcAft>
                <a:spcPts val="0"/>
              </a:spcAft>
              <a:buSzPts val="2100"/>
              <a:buChar char="-"/>
              <a:defRPr sz="2100"/>
            </a:lvl2pPr>
            <a:lvl3pPr indent="-342900" lvl="2" marL="1371600" algn="l">
              <a:lnSpc>
                <a:spcPct val="90000"/>
              </a:lnSpc>
              <a:spcBef>
                <a:spcPts val="400"/>
              </a:spcBef>
              <a:spcAft>
                <a:spcPts val="0"/>
              </a:spcAft>
              <a:buSzPts val="1800"/>
              <a:buChar char="-"/>
              <a:defRPr sz="1800"/>
            </a:lvl3pPr>
            <a:lvl4pPr indent="-323850" lvl="3" marL="1828800" algn="l">
              <a:lnSpc>
                <a:spcPct val="90000"/>
              </a:lnSpc>
              <a:spcBef>
                <a:spcPts val="400"/>
              </a:spcBef>
              <a:spcAft>
                <a:spcPts val="0"/>
              </a:spcAft>
              <a:buSzPts val="1500"/>
              <a:buChar char="-"/>
              <a:defRPr sz="1500"/>
            </a:lvl4pPr>
            <a:lvl5pPr indent="-323850" lvl="4" marL="2286000" algn="l">
              <a:lnSpc>
                <a:spcPct val="90000"/>
              </a:lnSpc>
              <a:spcBef>
                <a:spcPts val="400"/>
              </a:spcBef>
              <a:spcAft>
                <a:spcPts val="0"/>
              </a:spcAft>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9" name="Google Shape;129;p22"/>
          <p:cNvSpPr txBox="1"/>
          <p:nvPr>
            <p:ph idx="2" type="body"/>
          </p:nvPr>
        </p:nvSpPr>
        <p:spPr>
          <a:xfrm>
            <a:off x="483580" y="1543052"/>
            <a:ext cx="30954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0" name="Google Shape;130;p22"/>
          <p:cNvSpPr txBox="1"/>
          <p:nvPr>
            <p:ph type="title"/>
          </p:nvPr>
        </p:nvSpPr>
        <p:spPr>
          <a:xfrm>
            <a:off x="483580" y="342900"/>
            <a:ext cx="30954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1" name="Shape 131"/>
        <p:cNvGrpSpPr/>
        <p:nvPr/>
      </p:nvGrpSpPr>
      <p:grpSpPr>
        <a:xfrm>
          <a:off x="0" y="0"/>
          <a:ext cx="0" cy="0"/>
          <a:chOff x="0" y="0"/>
          <a:chExt cx="0" cy="0"/>
        </a:xfrm>
      </p:grpSpPr>
      <p:sp>
        <p:nvSpPr>
          <p:cNvPr id="132" name="Google Shape;132;p23"/>
          <p:cNvSpPr txBox="1"/>
          <p:nvPr>
            <p:ph type="title"/>
          </p:nvPr>
        </p:nvSpPr>
        <p:spPr>
          <a:xfrm>
            <a:off x="483580" y="342900"/>
            <a:ext cx="30954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Saira Condensed Semi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3"/>
          <p:cNvSpPr txBox="1"/>
          <p:nvPr>
            <p:ph idx="1" type="body"/>
          </p:nvPr>
        </p:nvSpPr>
        <p:spPr>
          <a:xfrm>
            <a:off x="483580" y="1543052"/>
            <a:ext cx="30954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4" name="Google Shape;134;p23"/>
          <p:cNvSpPr/>
          <p:nvPr>
            <p:ph idx="2" type="pic"/>
          </p:nvPr>
        </p:nvSpPr>
        <p:spPr>
          <a:xfrm>
            <a:off x="3887391" y="740571"/>
            <a:ext cx="4629300" cy="3655200"/>
          </a:xfrm>
          <a:prstGeom prst="rect">
            <a:avLst/>
          </a:prstGeom>
          <a:noFill/>
          <a:ln>
            <a:noFill/>
          </a:ln>
        </p:spPr>
      </p:sp>
      <p:sp>
        <p:nvSpPr>
          <p:cNvPr id="135" name="Google Shape;135;p23"/>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6" name="Shape 136"/>
        <p:cNvGrpSpPr/>
        <p:nvPr/>
      </p:nvGrpSpPr>
      <p:grpSpPr>
        <a:xfrm>
          <a:off x="0" y="0"/>
          <a:ext cx="0" cy="0"/>
          <a:chOff x="0" y="0"/>
          <a:chExt cx="0" cy="0"/>
        </a:xfrm>
      </p:grpSpPr>
      <p:sp>
        <p:nvSpPr>
          <p:cNvPr id="137" name="Google Shape;137;p24"/>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4"/>
          <p:cNvSpPr txBox="1"/>
          <p:nvPr>
            <p:ph idx="1" type="body"/>
          </p:nvPr>
        </p:nvSpPr>
        <p:spPr>
          <a:xfrm rot="5400000">
            <a:off x="2911202" y="-1058531"/>
            <a:ext cx="3176400" cy="8031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25"/>
          <p:cNvSpPr txBox="1"/>
          <p:nvPr>
            <p:ph type="title"/>
          </p:nvPr>
        </p:nvSpPr>
        <p:spPr>
          <a:xfrm rot="5400000">
            <a:off x="5350052" y="1467545"/>
            <a:ext cx="4359000" cy="19716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1" name="Google Shape;141;p25"/>
          <p:cNvSpPr txBox="1"/>
          <p:nvPr>
            <p:ph idx="1" type="body"/>
          </p:nvPr>
        </p:nvSpPr>
        <p:spPr>
          <a:xfrm rot="5400000">
            <a:off x="1277025" y="-519505"/>
            <a:ext cx="4359000" cy="5945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142" name="Shape 142"/>
        <p:cNvGrpSpPr/>
        <p:nvPr/>
      </p:nvGrpSpPr>
      <p:grpSpPr>
        <a:xfrm>
          <a:off x="0" y="0"/>
          <a:ext cx="0" cy="0"/>
          <a:chOff x="0" y="0"/>
          <a:chExt cx="0" cy="0"/>
        </a:xfrm>
      </p:grpSpPr>
      <p:pic>
        <p:nvPicPr>
          <p:cNvPr descr="A picture containing person, crowd, event, several&#10;&#10;Description automatically generated" id="143" name="Google Shape;143;p26"/>
          <p:cNvPicPr preferRelativeResize="0"/>
          <p:nvPr/>
        </p:nvPicPr>
        <p:blipFill rotWithShape="1">
          <a:blip r:embed="rId2">
            <a:alphaModFix/>
          </a:blip>
          <a:srcRect b="0" l="0" r="0" t="0"/>
          <a:stretch/>
        </p:blipFill>
        <p:spPr>
          <a:xfrm>
            <a:off x="1" y="0"/>
            <a:ext cx="5478945" cy="5143500"/>
          </a:xfrm>
          <a:prstGeom prst="rect">
            <a:avLst/>
          </a:prstGeom>
          <a:noFill/>
          <a:ln>
            <a:noFill/>
          </a:ln>
        </p:spPr>
      </p:pic>
      <p:pic>
        <p:nvPicPr>
          <p:cNvPr descr="A picture containing shape&#10;&#10;Description automatically generated" id="144" name="Google Shape;144;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5" name="Google Shape;145;p26"/>
          <p:cNvSpPr txBox="1"/>
          <p:nvPr/>
        </p:nvSpPr>
        <p:spPr>
          <a:xfrm>
            <a:off x="5463542" y="2358208"/>
            <a:ext cx="3184500" cy="7002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4100">
                <a:solidFill>
                  <a:schemeClr val="lt1"/>
                </a:solidFill>
                <a:latin typeface="Saira Condensed Light"/>
                <a:ea typeface="Saira Condensed Light"/>
                <a:cs typeface="Saira Condensed Light"/>
                <a:sym typeface="Saira Condensed Light"/>
              </a:rPr>
              <a:t>THANK </a:t>
            </a:r>
            <a:r>
              <a:rPr b="1" i="0" lang="en" sz="4100">
                <a:solidFill>
                  <a:schemeClr val="lt1"/>
                </a:solidFill>
                <a:latin typeface="Saira Condensed Light"/>
                <a:ea typeface="Saira Condensed Light"/>
                <a:cs typeface="Saira Condensed Light"/>
                <a:sym typeface="Saira Condensed Light"/>
              </a:rPr>
              <a:t>YOU</a:t>
            </a:r>
            <a:endParaRPr sz="1100"/>
          </a:p>
        </p:txBody>
      </p:sp>
      <p:sp>
        <p:nvSpPr>
          <p:cNvPr id="146" name="Google Shape;146;p26"/>
          <p:cNvSpPr txBox="1"/>
          <p:nvPr/>
        </p:nvSpPr>
        <p:spPr>
          <a:xfrm>
            <a:off x="4572002" y="3877814"/>
            <a:ext cx="4076100" cy="4386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200">
                <a:solidFill>
                  <a:schemeClr val="lt1"/>
                </a:solidFill>
                <a:latin typeface="IBM Plex Sans"/>
                <a:ea typeface="IBM Plex Sans"/>
                <a:cs typeface="IBM Plex Sans"/>
                <a:sym typeface="IBM Plex Sans"/>
              </a:rPr>
              <a:t>Stevens Institute of Technology</a:t>
            </a:r>
            <a:br>
              <a:rPr b="1" lang="en" sz="1200">
                <a:solidFill>
                  <a:schemeClr val="lt1"/>
                </a:solidFill>
                <a:latin typeface="IBM Plex Sans"/>
                <a:ea typeface="IBM Plex Sans"/>
                <a:cs typeface="IBM Plex Sans"/>
                <a:sym typeface="IBM Plex Sans"/>
              </a:rPr>
            </a:br>
            <a:r>
              <a:rPr lang="en" sz="1200">
                <a:solidFill>
                  <a:schemeClr val="lt1"/>
                </a:solidFill>
                <a:latin typeface="IBM Plex Sans"/>
                <a:ea typeface="IBM Plex Sans"/>
                <a:cs typeface="IBM Plex Sans"/>
                <a:sym typeface="IBM Plex Sans"/>
              </a:rPr>
              <a:t>1 Castle Point Terrace, Hoboken, NJ 07030</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2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17500" lvl="0" marL="457200" rtl="0">
              <a:spcBef>
                <a:spcPts val="800"/>
              </a:spcBef>
              <a:spcAft>
                <a:spcPts val="0"/>
              </a:spcAft>
              <a:buSzPts val="1400"/>
              <a:buChar char="▪"/>
              <a:defRPr/>
            </a:lvl1pPr>
            <a:lvl2pPr indent="-317500" lvl="1" marL="914400" rtl="0">
              <a:spcBef>
                <a:spcPts val="400"/>
              </a:spcBef>
              <a:spcAft>
                <a:spcPts val="0"/>
              </a:spcAft>
              <a:buSzPts val="1400"/>
              <a:buChar char="-"/>
              <a:defRPr/>
            </a:lvl2pPr>
            <a:lvl3pPr indent="-304800" lvl="2" marL="1371600" rtl="0">
              <a:spcBef>
                <a:spcPts val="400"/>
              </a:spcBef>
              <a:spcAft>
                <a:spcPts val="0"/>
              </a:spcAft>
              <a:buSzPts val="1200"/>
              <a:buChar char="-"/>
              <a:defRPr/>
            </a:lvl3pPr>
            <a:lvl4pPr indent="-304800" lvl="3" marL="1828800" rtl="0">
              <a:spcBef>
                <a:spcPts val="400"/>
              </a:spcBef>
              <a:spcAft>
                <a:spcPts val="0"/>
              </a:spcAft>
              <a:buSzPts val="1200"/>
              <a:buChar char="-"/>
              <a:defRPr/>
            </a:lvl4pPr>
            <a:lvl5pPr indent="-298450" lvl="4" marL="2286000" rtl="0">
              <a:spcBef>
                <a:spcPts val="400"/>
              </a:spcBef>
              <a:spcAft>
                <a:spcPts val="0"/>
              </a:spcAft>
              <a:buSzPts val="11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50" name="Google Shape;150;p2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No Bullets">
  <p:cSld name="Subhead w/ No Bullets">
    <p:spTree>
      <p:nvGrpSpPr>
        <p:cNvPr id="22" name="Shape 22"/>
        <p:cNvGrpSpPr/>
        <p:nvPr/>
      </p:nvGrpSpPr>
      <p:grpSpPr>
        <a:xfrm>
          <a:off x="0" y="0"/>
          <a:ext cx="0" cy="0"/>
          <a:chOff x="0" y="0"/>
          <a:chExt cx="0" cy="0"/>
        </a:xfrm>
      </p:grpSpPr>
      <p:sp>
        <p:nvSpPr>
          <p:cNvPr id="23" name="Google Shape;23;p4"/>
          <p:cNvSpPr txBox="1"/>
          <p:nvPr>
            <p:ph idx="1" type="body"/>
          </p:nvPr>
        </p:nvSpPr>
        <p:spPr>
          <a:xfrm>
            <a:off x="227013" y="1282015"/>
            <a:ext cx="8691600" cy="3288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SzPts val="1200"/>
              <a:buFont typeface="Arial"/>
              <a:buNone/>
              <a:defRPr b="0" i="0" sz="1200">
                <a:latin typeface="Arial"/>
                <a:ea typeface="Arial"/>
                <a:cs typeface="Arial"/>
                <a:sym typeface="Arial"/>
              </a:defRPr>
            </a:lvl1pPr>
            <a:lvl2pPr indent="-228600" lvl="1" marL="914400" algn="l">
              <a:lnSpc>
                <a:spcPct val="90000"/>
              </a:lnSpc>
              <a:spcBef>
                <a:spcPts val="900"/>
              </a:spcBef>
              <a:spcAft>
                <a:spcPts val="0"/>
              </a:spcAft>
              <a:buSzPts val="1200"/>
              <a:buFont typeface="Arial"/>
              <a:buNone/>
              <a:defRPr b="0" i="0" sz="1200">
                <a:latin typeface="Arial"/>
                <a:ea typeface="Arial"/>
                <a:cs typeface="Arial"/>
                <a:sym typeface="Arial"/>
              </a:defRPr>
            </a:lvl2pPr>
            <a:lvl3pPr indent="-228600" lvl="2" marL="1371600" algn="l">
              <a:lnSpc>
                <a:spcPct val="90000"/>
              </a:lnSpc>
              <a:spcBef>
                <a:spcPts val="900"/>
              </a:spcBef>
              <a:spcAft>
                <a:spcPts val="0"/>
              </a:spcAft>
              <a:buSzPts val="1100"/>
              <a:buFont typeface="Arial"/>
              <a:buNone/>
              <a:defRPr b="0" i="0" sz="1100">
                <a:latin typeface="Arial"/>
                <a:ea typeface="Arial"/>
                <a:cs typeface="Arial"/>
                <a:sym typeface="Arial"/>
              </a:defRPr>
            </a:lvl3pPr>
            <a:lvl4pPr indent="-228600" lvl="3" marL="1828800" algn="l">
              <a:lnSpc>
                <a:spcPct val="90000"/>
              </a:lnSpc>
              <a:spcBef>
                <a:spcPts val="900"/>
              </a:spcBef>
              <a:spcAft>
                <a:spcPts val="0"/>
              </a:spcAft>
              <a:buSzPts val="900"/>
              <a:buFont typeface="Arial"/>
              <a:buNone/>
              <a:defRPr b="0" i="0" sz="900">
                <a:latin typeface="Arial"/>
                <a:ea typeface="Arial"/>
                <a:cs typeface="Arial"/>
                <a:sym typeface="Arial"/>
              </a:defRPr>
            </a:lvl4pPr>
            <a:lvl5pPr indent="-228600" lvl="4" marL="2286000" algn="l">
              <a:lnSpc>
                <a:spcPct val="90000"/>
              </a:lnSpc>
              <a:spcBef>
                <a:spcPts val="900"/>
              </a:spcBef>
              <a:spcAft>
                <a:spcPts val="0"/>
              </a:spcAft>
              <a:buSzPts val="800"/>
              <a:buFont typeface="Arial"/>
              <a:buNone/>
              <a:defRPr b="0" i="0" sz="800">
                <a:latin typeface="Arial"/>
                <a:ea typeface="Arial"/>
                <a:cs typeface="Arial"/>
                <a:sym typeface="Aria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 name="Google Shape;24;p4"/>
          <p:cNvSpPr txBox="1"/>
          <p:nvPr>
            <p:ph type="title"/>
          </p:nvPr>
        </p:nvSpPr>
        <p:spPr>
          <a:xfrm>
            <a:off x="227013" y="313766"/>
            <a:ext cx="7303200" cy="4020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2300"/>
              <a:buFont typeface="Arial"/>
              <a:buNone/>
              <a:defRPr b="1" i="0" sz="23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4"/>
          <p:cNvSpPr txBox="1"/>
          <p:nvPr>
            <p:ph idx="12" type="sldNum"/>
          </p:nvPr>
        </p:nvSpPr>
        <p:spPr>
          <a:xfrm>
            <a:off x="8517481" y="4836758"/>
            <a:ext cx="476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idx="2" type="body"/>
          </p:nvPr>
        </p:nvSpPr>
        <p:spPr>
          <a:xfrm>
            <a:off x="227013" y="754577"/>
            <a:ext cx="8691600" cy="306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SzPts val="1400"/>
              <a:buNone/>
              <a:defRPr b="0" i="0" sz="1400">
                <a:latin typeface="Arial"/>
                <a:ea typeface="Arial"/>
                <a:cs typeface="Arial"/>
                <a:sym typeface="Arial"/>
              </a:defRPr>
            </a:lvl1pPr>
            <a:lvl2pPr indent="-317500" lvl="1" marL="914400" algn="l">
              <a:lnSpc>
                <a:spcPct val="90000"/>
              </a:lnSpc>
              <a:spcBef>
                <a:spcPts val="400"/>
              </a:spcBef>
              <a:spcAft>
                <a:spcPts val="0"/>
              </a:spcAft>
              <a:buSzPts val="1400"/>
              <a:buChar char="-"/>
              <a:defRPr/>
            </a:lvl2pPr>
            <a:lvl3pPr indent="-228600" lvl="2" marL="1371600" algn="l">
              <a:lnSpc>
                <a:spcPct val="90000"/>
              </a:lnSpc>
              <a:spcBef>
                <a:spcPts val="400"/>
              </a:spcBef>
              <a:spcAft>
                <a:spcPts val="0"/>
              </a:spcAft>
              <a:buSzPts val="2000"/>
              <a:buNone/>
              <a:defRPr sz="2000"/>
            </a:lvl3pPr>
            <a:lvl4pPr indent="-228600" lvl="3" marL="1828800" algn="l">
              <a:lnSpc>
                <a:spcPct val="90000"/>
              </a:lnSpc>
              <a:spcBef>
                <a:spcPts val="400"/>
              </a:spcBef>
              <a:spcAft>
                <a:spcPts val="0"/>
              </a:spcAft>
              <a:buSzPts val="2000"/>
              <a:buNone/>
              <a:defRPr sz="2000"/>
            </a:lvl4pPr>
            <a:lvl5pPr indent="-228600" lvl="4" marL="2286000" algn="l">
              <a:lnSpc>
                <a:spcPct val="90000"/>
              </a:lnSpc>
              <a:spcBef>
                <a:spcPts val="400"/>
              </a:spcBef>
              <a:spcAft>
                <a:spcPts val="0"/>
              </a:spcAft>
              <a:buSzPts val="2000"/>
              <a:buNone/>
              <a:defRPr sz="20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Subhead">
  <p:cSld name="Three Content and Subhead">
    <p:spTree>
      <p:nvGrpSpPr>
        <p:cNvPr id="27" name="Shape 27"/>
        <p:cNvGrpSpPr/>
        <p:nvPr/>
      </p:nvGrpSpPr>
      <p:grpSpPr>
        <a:xfrm>
          <a:off x="0" y="0"/>
          <a:ext cx="0" cy="0"/>
          <a:chOff x="0" y="0"/>
          <a:chExt cx="0" cy="0"/>
        </a:xfrm>
      </p:grpSpPr>
      <p:sp>
        <p:nvSpPr>
          <p:cNvPr id="28" name="Google Shape;28;p5"/>
          <p:cNvSpPr txBox="1"/>
          <p:nvPr>
            <p:ph type="title"/>
          </p:nvPr>
        </p:nvSpPr>
        <p:spPr>
          <a:xfrm>
            <a:off x="484769" y="273845"/>
            <a:ext cx="8031900" cy="551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5"/>
          <p:cNvSpPr txBox="1"/>
          <p:nvPr>
            <p:ph idx="1" type="body"/>
          </p:nvPr>
        </p:nvSpPr>
        <p:spPr>
          <a:xfrm>
            <a:off x="483578" y="1009112"/>
            <a:ext cx="8031900" cy="55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b="0" i="0" sz="1500">
                <a:solidFill>
                  <a:schemeClr val="accent1"/>
                </a:solidFill>
                <a:latin typeface="IBM Plex Sans Light"/>
                <a:ea typeface="IBM Plex Sans Light"/>
                <a:cs typeface="IBM Plex Sans Light"/>
                <a:sym typeface="IBM Plex Sans Light"/>
              </a:defRPr>
            </a:lvl1pPr>
            <a:lvl2pPr indent="-228600" lvl="1" marL="914400" algn="l">
              <a:lnSpc>
                <a:spcPct val="90000"/>
              </a:lnSpc>
              <a:spcBef>
                <a:spcPts val="400"/>
              </a:spcBef>
              <a:spcAft>
                <a:spcPts val="0"/>
              </a:spcAft>
              <a:buSzPts val="1400"/>
              <a:buNone/>
              <a:defRPr b="0" i="0">
                <a:solidFill>
                  <a:schemeClr val="accent1"/>
                </a:solidFill>
                <a:latin typeface="IBM Plex Sans Light"/>
                <a:ea typeface="IBM Plex Sans Light"/>
                <a:cs typeface="IBM Plex Sans Light"/>
                <a:sym typeface="IBM Plex Sans Light"/>
              </a:defRPr>
            </a:lvl2pPr>
            <a:lvl3pPr indent="-228600" lvl="2" marL="13716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3pPr>
            <a:lvl4pPr indent="-228600" lvl="3" marL="1828800" algn="l">
              <a:lnSpc>
                <a:spcPct val="90000"/>
              </a:lnSpc>
              <a:spcBef>
                <a:spcPts val="400"/>
              </a:spcBef>
              <a:spcAft>
                <a:spcPts val="0"/>
              </a:spcAft>
              <a:buSzPts val="1200"/>
              <a:buNone/>
              <a:defRPr b="0" i="0">
                <a:solidFill>
                  <a:schemeClr val="accent1"/>
                </a:solidFill>
                <a:latin typeface="IBM Plex Sans Light"/>
                <a:ea typeface="IBM Plex Sans Light"/>
                <a:cs typeface="IBM Plex Sans Light"/>
                <a:sym typeface="IBM Plex Sans Light"/>
              </a:defRPr>
            </a:lvl4pPr>
            <a:lvl5pPr indent="-228600" lvl="4" marL="2286000" algn="l">
              <a:lnSpc>
                <a:spcPct val="90000"/>
              </a:lnSpc>
              <a:spcBef>
                <a:spcPts val="400"/>
              </a:spcBef>
              <a:spcAft>
                <a:spcPts val="0"/>
              </a:spcAft>
              <a:buSzPts val="1100"/>
              <a:buNone/>
              <a:defRPr b="0" i="0">
                <a:solidFill>
                  <a:schemeClr val="accent1"/>
                </a:solidFill>
                <a:latin typeface="IBM Plex Sans Light"/>
                <a:ea typeface="IBM Plex Sans Light"/>
                <a:cs typeface="IBM Plex Sans Light"/>
                <a:sym typeface="IBM Plex Sans Light"/>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 name="Google Shape;30;p5"/>
          <p:cNvSpPr txBox="1"/>
          <p:nvPr>
            <p:ph idx="2" type="body"/>
          </p:nvPr>
        </p:nvSpPr>
        <p:spPr>
          <a:xfrm>
            <a:off x="483580" y="1744377"/>
            <a:ext cx="24726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 name="Google Shape;31;p5"/>
          <p:cNvSpPr txBox="1"/>
          <p:nvPr>
            <p:ph idx="3" type="body"/>
          </p:nvPr>
        </p:nvSpPr>
        <p:spPr>
          <a:xfrm>
            <a:off x="3263717" y="1744377"/>
            <a:ext cx="24726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5"/>
          <p:cNvSpPr txBox="1"/>
          <p:nvPr>
            <p:ph idx="4" type="body"/>
          </p:nvPr>
        </p:nvSpPr>
        <p:spPr>
          <a:xfrm>
            <a:off x="6043853" y="1744377"/>
            <a:ext cx="2472600" cy="2888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5"/>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 Image">
  <p:cSld name="Title Slide - Custom Image">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0" l="0" r="0" t="0"/>
          <a:stretch/>
        </p:blipFill>
        <p:spPr>
          <a:xfrm>
            <a:off x="0" y="0"/>
            <a:ext cx="6380795" cy="5143500"/>
          </a:xfrm>
          <a:prstGeom prst="rect">
            <a:avLst/>
          </a:prstGeom>
          <a:noFill/>
          <a:ln>
            <a:noFill/>
          </a:ln>
        </p:spPr>
      </p:pic>
      <p:pic>
        <p:nvPicPr>
          <p:cNvPr descr="A picture containing shape&#10;&#10;Description automatically generated" id="36" name="Google Shape;36;p6"/>
          <p:cNvPicPr preferRelativeResize="0"/>
          <p:nvPr/>
        </p:nvPicPr>
        <p:blipFill rotWithShape="1">
          <a:blip r:embed="rId3">
            <a:alphaModFix/>
          </a:blip>
          <a:srcRect b="0" l="0" r="0" t="0"/>
          <a:stretch/>
        </p:blipFill>
        <p:spPr>
          <a:xfrm>
            <a:off x="223837" y="0"/>
            <a:ext cx="8920160" cy="5143500"/>
          </a:xfrm>
          <a:prstGeom prst="rect">
            <a:avLst/>
          </a:prstGeom>
          <a:noFill/>
          <a:ln>
            <a:noFill/>
          </a:ln>
        </p:spPr>
      </p:pic>
      <p:sp>
        <p:nvSpPr>
          <p:cNvPr id="37" name="Google Shape;37;p6"/>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subTitle"/>
          </p:nvPr>
        </p:nvSpPr>
        <p:spPr>
          <a:xfrm>
            <a:off x="4962526" y="3443527"/>
            <a:ext cx="36855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9" name="Google Shape;39;p6"/>
          <p:cNvSpPr txBox="1"/>
          <p:nvPr>
            <p:ph idx="10" type="dt"/>
          </p:nvPr>
        </p:nvSpPr>
        <p:spPr>
          <a:xfrm>
            <a:off x="7834520" y="4771639"/>
            <a:ext cx="81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0" name="Google Shape;40;p6"/>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1" name="Shape 41"/>
        <p:cNvGrpSpPr/>
        <p:nvPr/>
      </p:nvGrpSpPr>
      <p:grpSpPr>
        <a:xfrm>
          <a:off x="0" y="0"/>
          <a:ext cx="0" cy="0"/>
          <a:chOff x="0" y="0"/>
          <a:chExt cx="0" cy="0"/>
        </a:xfrm>
      </p:grpSpPr>
      <p:pic>
        <p:nvPicPr>
          <p:cNvPr descr="Background pattern&#10;&#10;Description automatically generated" id="42" name="Google Shape;42;p7"/>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43" name="Google Shape;43;p7"/>
          <p:cNvSpPr txBox="1"/>
          <p:nvPr>
            <p:ph type="ctrTitle"/>
          </p:nvPr>
        </p:nvSpPr>
        <p:spPr>
          <a:xfrm>
            <a:off x="3187411" y="1878691"/>
            <a:ext cx="54606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 name="Google Shape;44;p7"/>
          <p:cNvSpPr txBox="1"/>
          <p:nvPr>
            <p:ph idx="1" type="subTitle"/>
          </p:nvPr>
        </p:nvSpPr>
        <p:spPr>
          <a:xfrm>
            <a:off x="3366655" y="3443527"/>
            <a:ext cx="52812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5" name="Google Shape;45;p7"/>
          <p:cNvSpPr txBox="1"/>
          <p:nvPr>
            <p:ph idx="2" type="body"/>
          </p:nvPr>
        </p:nvSpPr>
        <p:spPr>
          <a:xfrm>
            <a:off x="3506932" y="4267564"/>
            <a:ext cx="51411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 name="Google Shape;46;p7"/>
          <p:cNvSpPr txBox="1"/>
          <p:nvPr>
            <p:ph idx="10" type="dt"/>
          </p:nvPr>
        </p:nvSpPr>
        <p:spPr>
          <a:xfrm>
            <a:off x="7812157" y="4756525"/>
            <a:ext cx="8358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7"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b="0" l="0" r="-7103" t="0"/>
          <a:stretch/>
        </p:blipFill>
        <p:spPr>
          <a:xfrm>
            <a:off x="0" y="0"/>
            <a:ext cx="5648827" cy="5143500"/>
          </a:xfrm>
          <a:prstGeom prst="rect">
            <a:avLst/>
          </a:prstGeom>
          <a:noFill/>
          <a:ln>
            <a:noFill/>
          </a:ln>
        </p:spPr>
      </p:pic>
      <p:pic>
        <p:nvPicPr>
          <p:cNvPr descr="A picture containing shape&#10;&#10;Description automatically generated" id="49" name="Google Shape;49;p8"/>
          <p:cNvPicPr preferRelativeResize="0"/>
          <p:nvPr/>
        </p:nvPicPr>
        <p:blipFill rotWithShape="1">
          <a:blip r:embed="rId3">
            <a:alphaModFix/>
          </a:blip>
          <a:srcRect b="0" l="0" r="0" t="0"/>
          <a:stretch/>
        </p:blipFill>
        <p:spPr>
          <a:xfrm>
            <a:off x="223838" y="0"/>
            <a:ext cx="8920160" cy="5143500"/>
          </a:xfrm>
          <a:prstGeom prst="rect">
            <a:avLst/>
          </a:prstGeom>
          <a:noFill/>
          <a:ln>
            <a:noFill/>
          </a:ln>
        </p:spPr>
      </p:pic>
      <p:sp>
        <p:nvSpPr>
          <p:cNvPr id="50" name="Google Shape;50;p8"/>
          <p:cNvSpPr txBox="1"/>
          <p:nvPr>
            <p:ph type="ctrTitle"/>
          </p:nvPr>
        </p:nvSpPr>
        <p:spPr>
          <a:xfrm>
            <a:off x="4743452" y="1878691"/>
            <a:ext cx="3904500" cy="15462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lt1"/>
              </a:buClr>
              <a:buSzPts val="4100"/>
              <a:buFont typeface="Saira Condensed Light"/>
              <a:buNone/>
              <a:defRPr b="0" i="0" sz="4100">
                <a:solidFill>
                  <a:schemeClr val="lt1"/>
                </a:solidFill>
                <a:latin typeface="Saira Condensed Light"/>
                <a:ea typeface="Saira Condensed Light"/>
                <a:cs typeface="Saira Condensed Light"/>
                <a:sym typeface="Saira Condensed Light"/>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 name="Google Shape;51;p8"/>
          <p:cNvSpPr txBox="1"/>
          <p:nvPr>
            <p:ph idx="1" type="subTitle"/>
          </p:nvPr>
        </p:nvSpPr>
        <p:spPr>
          <a:xfrm>
            <a:off x="4962526" y="3443527"/>
            <a:ext cx="3685500" cy="701100"/>
          </a:xfrm>
          <a:prstGeom prst="rect">
            <a:avLst/>
          </a:prstGeom>
          <a:noFill/>
          <a:ln>
            <a:noFill/>
          </a:ln>
        </p:spPr>
        <p:txBody>
          <a:bodyPr anchorCtr="0" anchor="t" bIns="34275" lIns="68575" spcFirstLastPara="1" rIns="68575" wrap="square" tIns="34275">
            <a:normAutofit/>
          </a:bodyPr>
          <a:lstStyle>
            <a:lvl1pPr lvl="0" algn="r">
              <a:lnSpc>
                <a:spcPct val="90000"/>
              </a:lnSpc>
              <a:spcBef>
                <a:spcPts val="800"/>
              </a:spcBef>
              <a:spcAft>
                <a:spcPts val="0"/>
              </a:spcAft>
              <a:buSzPts val="1500"/>
              <a:buNone/>
              <a:defRPr b="0" i="0" sz="1500">
                <a:solidFill>
                  <a:schemeClr val="lt1"/>
                </a:solidFill>
                <a:latin typeface="IBM Plex Sans"/>
                <a:ea typeface="IBM Plex Sans"/>
                <a:cs typeface="IBM Plex Sans"/>
                <a:sym typeface="IBM Plex Sans"/>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2" name="Google Shape;52;p8"/>
          <p:cNvSpPr txBox="1"/>
          <p:nvPr>
            <p:ph idx="2" type="body"/>
          </p:nvPr>
        </p:nvSpPr>
        <p:spPr>
          <a:xfrm>
            <a:off x="5095876" y="4267564"/>
            <a:ext cx="3552000" cy="3168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400"/>
              <a:buNone/>
              <a:defRPr b="1" i="0" sz="1400">
                <a:solidFill>
                  <a:schemeClr val="lt1"/>
                </a:solidFill>
                <a:latin typeface="IBM Plex Sans SemiBold"/>
                <a:ea typeface="IBM Plex Sans SemiBold"/>
                <a:cs typeface="IBM Plex Sans SemiBold"/>
                <a:sym typeface="IBM Plex Sans SemiBold"/>
              </a:defRPr>
            </a:lvl1pPr>
            <a:lvl2pPr indent="-228600" lvl="1" marL="914400" algn="r">
              <a:lnSpc>
                <a:spcPct val="90000"/>
              </a:lnSpc>
              <a:spcBef>
                <a:spcPts val="400"/>
              </a:spcBef>
              <a:spcAft>
                <a:spcPts val="0"/>
              </a:spcAft>
              <a:buSzPts val="1400"/>
              <a:buNone/>
              <a:defRPr/>
            </a:lvl2pPr>
            <a:lvl3pPr indent="-228600" lvl="2" marL="1371600" algn="r">
              <a:lnSpc>
                <a:spcPct val="90000"/>
              </a:lnSpc>
              <a:spcBef>
                <a:spcPts val="400"/>
              </a:spcBef>
              <a:spcAft>
                <a:spcPts val="0"/>
              </a:spcAft>
              <a:buSzPts val="1200"/>
              <a:buNone/>
              <a:defRPr/>
            </a:lvl3pPr>
            <a:lvl4pPr indent="-228600" lvl="3" marL="1828800" algn="r">
              <a:lnSpc>
                <a:spcPct val="90000"/>
              </a:lnSpc>
              <a:spcBef>
                <a:spcPts val="400"/>
              </a:spcBef>
              <a:spcAft>
                <a:spcPts val="0"/>
              </a:spcAft>
              <a:buSzPts val="1200"/>
              <a:buNone/>
              <a:defRPr/>
            </a:lvl4pPr>
            <a:lvl5pPr indent="-228600" lvl="4" marL="2286000" algn="r">
              <a:lnSpc>
                <a:spcPct val="90000"/>
              </a:lnSpc>
              <a:spcBef>
                <a:spcPts val="400"/>
              </a:spcBef>
              <a:spcAft>
                <a:spcPts val="0"/>
              </a:spcAft>
              <a:buSzPts val="11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 name="Google Shape;53;p8"/>
          <p:cNvSpPr txBox="1"/>
          <p:nvPr>
            <p:ph idx="10" type="dt"/>
          </p:nvPr>
        </p:nvSpPr>
        <p:spPr>
          <a:xfrm>
            <a:off x="7804702" y="4756525"/>
            <a:ext cx="843300" cy="184800"/>
          </a:xfrm>
          <a:prstGeom prst="rect">
            <a:avLst/>
          </a:prstGeom>
          <a:solidFill>
            <a:schemeClr val="accent1"/>
          </a:solidFill>
          <a:ln>
            <a:noFill/>
          </a:ln>
        </p:spPr>
        <p:txBody>
          <a:bodyPr anchorCtr="0" anchor="t" bIns="34275" lIns="68575" spcFirstLastPara="1" rIns="68575" wrap="square" tIns="34275">
            <a:spAutoFit/>
          </a:bodyPr>
          <a:lstStyle>
            <a:lvl1pPr lvl="0" marR="0" rtl="0" algn="r">
              <a:spcBef>
                <a:spcPts val="0"/>
              </a:spcBef>
              <a:spcAft>
                <a:spcPts val="0"/>
              </a:spcAft>
              <a:buSzPts val="1100"/>
              <a:buNone/>
              <a:defRPr b="1" i="0" sz="800">
                <a:solidFill>
                  <a:schemeClr val="lt1"/>
                </a:solidFill>
                <a:latin typeface="IBM Plex Sans"/>
                <a:ea typeface="IBM Plex Sans"/>
                <a:cs typeface="IBM Plex Sans"/>
                <a:sym typeface="IBM Plex Sans"/>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pic>
        <p:nvPicPr>
          <p:cNvPr descr="A body of water with buildings along it&#10;&#10;Description automatically generated with medium confidence" id="55" name="Google Shape;55;p9"/>
          <p:cNvPicPr preferRelativeResize="0"/>
          <p:nvPr/>
        </p:nvPicPr>
        <p:blipFill rotWithShape="1">
          <a:blip r:embed="rId2">
            <a:alphaModFix/>
          </a:blip>
          <a:srcRect b="0" l="0" r="0" t="0"/>
          <a:stretch/>
        </p:blipFill>
        <p:spPr>
          <a:xfrm>
            <a:off x="0" y="0"/>
            <a:ext cx="9067800" cy="5143500"/>
          </a:xfrm>
          <a:prstGeom prst="rect">
            <a:avLst/>
          </a:prstGeom>
          <a:noFill/>
          <a:ln>
            <a:noFill/>
          </a:ln>
        </p:spPr>
      </p:pic>
      <p:pic>
        <p:nvPicPr>
          <p:cNvPr descr="A picture containing shape&#10;&#10;Description automatically generated" id="56" name="Google Shape;56;p9"/>
          <p:cNvPicPr preferRelativeResize="0"/>
          <p:nvPr/>
        </p:nvPicPr>
        <p:blipFill rotWithShape="1">
          <a:blip r:embed="rId3">
            <a:alphaModFix/>
          </a:blip>
          <a:srcRect b="0" l="0" r="0" t="0"/>
          <a:stretch/>
        </p:blipFill>
        <p:spPr>
          <a:xfrm>
            <a:off x="223838" y="0"/>
            <a:ext cx="8920160" cy="5143500"/>
          </a:xfrm>
          <a:prstGeom prst="rect">
            <a:avLst/>
          </a:prstGeom>
          <a:noFill/>
          <a:ln>
            <a:noFill/>
          </a:ln>
        </p:spPr>
      </p:pic>
      <p:sp>
        <p:nvSpPr>
          <p:cNvPr id="57" name="Google Shape;57;p9"/>
          <p:cNvSpPr txBox="1"/>
          <p:nvPr>
            <p:ph type="title"/>
          </p:nvPr>
        </p:nvSpPr>
        <p:spPr>
          <a:xfrm>
            <a:off x="4963030" y="730528"/>
            <a:ext cx="3684900" cy="31908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dk1"/>
              </a:buClr>
              <a:buSzPts val="4100"/>
              <a:buFont typeface="Saira Condensed SemiBol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9"/>
          <p:cNvSpPr txBox="1"/>
          <p:nvPr>
            <p:ph idx="1" type="body"/>
          </p:nvPr>
        </p:nvSpPr>
        <p:spPr>
          <a:xfrm>
            <a:off x="5143502" y="4046224"/>
            <a:ext cx="3504600" cy="6987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SzPts val="1500"/>
              <a:buNone/>
              <a:defRPr b="0" i="0" sz="1500">
                <a:solidFill>
                  <a:schemeClr val="dk1"/>
                </a:solidFill>
                <a:latin typeface="IBM Plex Sans"/>
                <a:ea typeface="IBM Plex Sans"/>
                <a:cs typeface="IBM Plex Sans"/>
                <a:sym typeface="IBM Plex Sans"/>
              </a:defRPr>
            </a:lvl1pPr>
            <a:lvl2pPr indent="-228600" lvl="1" marL="914400" algn="l">
              <a:lnSpc>
                <a:spcPct val="90000"/>
              </a:lnSpc>
              <a:spcBef>
                <a:spcPts val="400"/>
              </a:spcBef>
              <a:spcAft>
                <a:spcPts val="0"/>
              </a:spcAft>
              <a:buSzPts val="1500"/>
              <a:buNone/>
              <a:defRPr sz="1500">
                <a:solidFill>
                  <a:srgbClr val="8E8F92"/>
                </a:solidFill>
              </a:defRPr>
            </a:lvl2pPr>
            <a:lvl3pPr indent="-228600" lvl="2" marL="1371600" algn="l">
              <a:lnSpc>
                <a:spcPct val="90000"/>
              </a:lnSpc>
              <a:spcBef>
                <a:spcPts val="400"/>
              </a:spcBef>
              <a:spcAft>
                <a:spcPts val="0"/>
              </a:spcAft>
              <a:buSzPts val="1400"/>
              <a:buNone/>
              <a:defRPr sz="1400">
                <a:solidFill>
                  <a:srgbClr val="8E8F92"/>
                </a:solidFill>
              </a:defRPr>
            </a:lvl3pPr>
            <a:lvl4pPr indent="-228600" lvl="3" marL="1828800" algn="l">
              <a:lnSpc>
                <a:spcPct val="90000"/>
              </a:lnSpc>
              <a:spcBef>
                <a:spcPts val="400"/>
              </a:spcBef>
              <a:spcAft>
                <a:spcPts val="0"/>
              </a:spcAft>
              <a:buSzPts val="1200"/>
              <a:buNone/>
              <a:defRPr sz="1200">
                <a:solidFill>
                  <a:srgbClr val="8E8F92"/>
                </a:solidFill>
              </a:defRPr>
            </a:lvl4pPr>
            <a:lvl5pPr indent="-228600" lvl="4" marL="2286000" algn="l">
              <a:lnSpc>
                <a:spcPct val="90000"/>
              </a:lnSpc>
              <a:spcBef>
                <a:spcPts val="400"/>
              </a:spcBef>
              <a:spcAft>
                <a:spcPts val="0"/>
              </a:spcAft>
              <a:buSzPts val="1200"/>
              <a:buNone/>
              <a:defRPr sz="1200">
                <a:solidFill>
                  <a:srgbClr val="8E8F92"/>
                </a:solidFill>
              </a:defRPr>
            </a:lvl5pPr>
            <a:lvl6pPr indent="-228600" lvl="5" marL="2743200" algn="l">
              <a:lnSpc>
                <a:spcPct val="90000"/>
              </a:lnSpc>
              <a:spcBef>
                <a:spcPts val="400"/>
              </a:spcBef>
              <a:spcAft>
                <a:spcPts val="0"/>
              </a:spcAft>
              <a:buClr>
                <a:srgbClr val="8E8F92"/>
              </a:buClr>
              <a:buSzPts val="1200"/>
              <a:buNone/>
              <a:defRPr sz="1200">
                <a:solidFill>
                  <a:srgbClr val="8E8F92"/>
                </a:solidFill>
              </a:defRPr>
            </a:lvl6pPr>
            <a:lvl7pPr indent="-228600" lvl="6" marL="3200400" algn="l">
              <a:lnSpc>
                <a:spcPct val="90000"/>
              </a:lnSpc>
              <a:spcBef>
                <a:spcPts val="400"/>
              </a:spcBef>
              <a:spcAft>
                <a:spcPts val="0"/>
              </a:spcAft>
              <a:buClr>
                <a:srgbClr val="8E8F92"/>
              </a:buClr>
              <a:buSzPts val="1200"/>
              <a:buNone/>
              <a:defRPr sz="1200">
                <a:solidFill>
                  <a:srgbClr val="8E8F92"/>
                </a:solidFill>
              </a:defRPr>
            </a:lvl7pPr>
            <a:lvl8pPr indent="-228600" lvl="7" marL="3657600" algn="l">
              <a:lnSpc>
                <a:spcPct val="90000"/>
              </a:lnSpc>
              <a:spcBef>
                <a:spcPts val="400"/>
              </a:spcBef>
              <a:spcAft>
                <a:spcPts val="0"/>
              </a:spcAft>
              <a:buClr>
                <a:srgbClr val="8E8F92"/>
              </a:buClr>
              <a:buSzPts val="1200"/>
              <a:buNone/>
              <a:defRPr sz="1200">
                <a:solidFill>
                  <a:srgbClr val="8E8F92"/>
                </a:solidFill>
              </a:defRPr>
            </a:lvl8pPr>
            <a:lvl9pPr indent="-228600" lvl="8" marL="4114800" algn="l">
              <a:lnSpc>
                <a:spcPct val="90000"/>
              </a:lnSpc>
              <a:spcBef>
                <a:spcPts val="400"/>
              </a:spcBef>
              <a:spcAft>
                <a:spcPts val="0"/>
              </a:spcAft>
              <a:buClr>
                <a:srgbClr val="8E8F92"/>
              </a:buClr>
              <a:buSzPts val="1200"/>
              <a:buNone/>
              <a:defRPr sz="1200">
                <a:solidFill>
                  <a:srgbClr val="8E8F9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9" name="Shape 59"/>
        <p:cNvGrpSpPr/>
        <p:nvPr/>
      </p:nvGrpSpPr>
      <p:grpSpPr>
        <a:xfrm>
          <a:off x="0" y="0"/>
          <a:ext cx="0" cy="0"/>
          <a:chOff x="0" y="0"/>
          <a:chExt cx="0" cy="0"/>
        </a:xfrm>
      </p:grpSpPr>
      <p:sp>
        <p:nvSpPr>
          <p:cNvPr id="60" name="Google Shape;60;p10"/>
          <p:cNvSpPr txBox="1"/>
          <p:nvPr>
            <p:ph type="title"/>
          </p:nvPr>
        </p:nvSpPr>
        <p:spPr>
          <a:xfrm>
            <a:off x="483577" y="273844"/>
            <a:ext cx="8033100" cy="9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0"/>
          <p:cNvSpPr txBox="1"/>
          <p:nvPr>
            <p:ph idx="1" type="body"/>
          </p:nvPr>
        </p:nvSpPr>
        <p:spPr>
          <a:xfrm>
            <a:off x="483578" y="1369219"/>
            <a:ext cx="8031900" cy="3176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Font typeface="NTR"/>
              <a:buChar char="-"/>
              <a:defRPr/>
            </a:lvl2pPr>
            <a:lvl3pPr indent="-304800" lvl="2" marL="1371600" algn="l">
              <a:lnSpc>
                <a:spcPct val="90000"/>
              </a:lnSpc>
              <a:spcBef>
                <a:spcPts val="400"/>
              </a:spcBef>
              <a:spcAft>
                <a:spcPts val="0"/>
              </a:spcAft>
              <a:buSzPts val="1200"/>
              <a:buFont typeface="NTR"/>
              <a:buChar char="-"/>
              <a:defRPr/>
            </a:lvl3pPr>
            <a:lvl4pPr indent="-304800" lvl="3" marL="1828800" algn="l">
              <a:lnSpc>
                <a:spcPct val="90000"/>
              </a:lnSpc>
              <a:spcBef>
                <a:spcPts val="400"/>
              </a:spcBef>
              <a:spcAft>
                <a:spcPts val="0"/>
              </a:spcAft>
              <a:buSzPts val="1200"/>
              <a:buFont typeface="NTR"/>
              <a:buChar char="-"/>
              <a:defRPr/>
            </a:lvl4pPr>
            <a:lvl5pPr indent="-298450" lvl="4" marL="2286000" algn="l">
              <a:lnSpc>
                <a:spcPct val="90000"/>
              </a:lnSpc>
              <a:spcBef>
                <a:spcPts val="400"/>
              </a:spcBef>
              <a:spcAft>
                <a:spcPts val="0"/>
              </a:spcAft>
              <a:buSzPts val="1100"/>
              <a:buFont typeface="NTR"/>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10"/>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2.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483578" y="273844"/>
            <a:ext cx="8031900" cy="9942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Saira Condensed SemiBold"/>
              <a:buNone/>
              <a:defRPr b="1" i="0" sz="3000" u="none" cap="none" strike="noStrike">
                <a:solidFill>
                  <a:schemeClr val="dk1"/>
                </a:solidFill>
                <a:latin typeface="Saira Condensed SemiBold"/>
                <a:ea typeface="Saira Condensed SemiBold"/>
                <a:cs typeface="Saira Condensed SemiBold"/>
                <a:sym typeface="Saira Condensed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 name="Google Shape;8;p1"/>
          <p:cNvSpPr txBox="1"/>
          <p:nvPr>
            <p:ph idx="1" type="body"/>
          </p:nvPr>
        </p:nvSpPr>
        <p:spPr>
          <a:xfrm>
            <a:off x="483578" y="1369219"/>
            <a:ext cx="8031900" cy="3176400"/>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90000"/>
              </a:lnSpc>
              <a:spcBef>
                <a:spcPts val="800"/>
              </a:spcBef>
              <a:spcAft>
                <a:spcPts val="0"/>
              </a:spcAft>
              <a:buClr>
                <a:schemeClr val="accent4"/>
              </a:buClr>
              <a:buSzPts val="1400"/>
              <a:buFont typeface="Noto Sans Symbols"/>
              <a:buChar char="▪"/>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90000"/>
              </a:lnSpc>
              <a:spcBef>
                <a:spcPts val="400"/>
              </a:spcBef>
              <a:spcAft>
                <a:spcPts val="0"/>
              </a:spcAft>
              <a:buClr>
                <a:schemeClr val="accent4"/>
              </a:buClr>
              <a:buSzPts val="1400"/>
              <a:buFont typeface="NTR"/>
              <a:buChar char="-"/>
              <a:defRPr b="0" i="0" sz="1400" u="none" cap="none" strike="noStrike">
                <a:solidFill>
                  <a:schemeClr val="dk1"/>
                </a:solidFill>
                <a:latin typeface="IBM Plex Sans"/>
                <a:ea typeface="IBM Plex Sans"/>
                <a:cs typeface="IBM Plex Sans"/>
                <a:sym typeface="IBM Plex Sans"/>
              </a:defRPr>
            </a:lvl2pPr>
            <a:lvl3pPr indent="-304800" lvl="2" marL="13716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3pPr>
            <a:lvl4pPr indent="-304800" lvl="3" marL="1828800" marR="0" rtl="0" algn="l">
              <a:lnSpc>
                <a:spcPct val="90000"/>
              </a:lnSpc>
              <a:spcBef>
                <a:spcPts val="400"/>
              </a:spcBef>
              <a:spcAft>
                <a:spcPts val="0"/>
              </a:spcAft>
              <a:buClr>
                <a:schemeClr val="accent4"/>
              </a:buClr>
              <a:buSzPts val="1200"/>
              <a:buFont typeface="NTR"/>
              <a:buChar char="-"/>
              <a:defRPr b="0" i="0" sz="1200" u="none" cap="none" strike="noStrike">
                <a:solidFill>
                  <a:schemeClr val="dk1"/>
                </a:solidFill>
                <a:latin typeface="IBM Plex Sans"/>
                <a:ea typeface="IBM Plex Sans"/>
                <a:cs typeface="IBM Plex Sans"/>
                <a:sym typeface="IBM Plex Sans"/>
              </a:defRPr>
            </a:lvl4pPr>
            <a:lvl5pPr indent="-298450" lvl="4" marL="2286000" marR="0" rtl="0" algn="l">
              <a:lnSpc>
                <a:spcPct val="90000"/>
              </a:lnSpc>
              <a:spcBef>
                <a:spcPts val="400"/>
              </a:spcBef>
              <a:spcAft>
                <a:spcPts val="0"/>
              </a:spcAft>
              <a:buClr>
                <a:schemeClr val="accent4"/>
              </a:buClr>
              <a:buSzPts val="1100"/>
              <a:buFont typeface="NTR"/>
              <a:buChar char="-"/>
              <a:defRPr b="0" i="0" sz="1100" u="none" cap="none" strike="noStrike">
                <a:solidFill>
                  <a:schemeClr val="dk1"/>
                </a:solidFill>
                <a:latin typeface="IBM Plex Sans"/>
                <a:ea typeface="IBM Plex Sans"/>
                <a:cs typeface="IBM Plex Sans"/>
                <a:sym typeface="IBM Plex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2" type="sldNum"/>
          </p:nvPr>
        </p:nvSpPr>
        <p:spPr>
          <a:xfrm>
            <a:off x="7031935" y="4707630"/>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900" u="none" cap="none" strike="noStrike">
                <a:solidFill>
                  <a:schemeClr val="accent1"/>
                </a:solidFill>
                <a:latin typeface="IBM Plex Sans"/>
                <a:ea typeface="IBM Plex Sans"/>
                <a:cs typeface="IBM Plex Sans"/>
                <a:sym typeface="IBM Plex Sans"/>
              </a:defRPr>
            </a:lvl1pPr>
            <a:lvl2pPr indent="0" lvl="1" marL="0" marR="0" rtl="0" algn="r">
              <a:spcBef>
                <a:spcPts val="0"/>
              </a:spcBef>
              <a:buNone/>
              <a:defRPr b="1" i="0" sz="900" u="none" cap="none" strike="noStrike">
                <a:solidFill>
                  <a:schemeClr val="accent1"/>
                </a:solidFill>
                <a:latin typeface="IBM Plex Sans"/>
                <a:ea typeface="IBM Plex Sans"/>
                <a:cs typeface="IBM Plex Sans"/>
                <a:sym typeface="IBM Plex Sans"/>
              </a:defRPr>
            </a:lvl2pPr>
            <a:lvl3pPr indent="0" lvl="2" marL="0" marR="0" rtl="0" algn="r">
              <a:spcBef>
                <a:spcPts val="0"/>
              </a:spcBef>
              <a:buNone/>
              <a:defRPr b="1" i="0" sz="900" u="none" cap="none" strike="noStrike">
                <a:solidFill>
                  <a:schemeClr val="accent1"/>
                </a:solidFill>
                <a:latin typeface="IBM Plex Sans"/>
                <a:ea typeface="IBM Plex Sans"/>
                <a:cs typeface="IBM Plex Sans"/>
                <a:sym typeface="IBM Plex Sans"/>
              </a:defRPr>
            </a:lvl3pPr>
            <a:lvl4pPr indent="0" lvl="3" marL="0" marR="0" rtl="0" algn="r">
              <a:spcBef>
                <a:spcPts val="0"/>
              </a:spcBef>
              <a:buNone/>
              <a:defRPr b="1" i="0" sz="900" u="none" cap="none" strike="noStrike">
                <a:solidFill>
                  <a:schemeClr val="accent1"/>
                </a:solidFill>
                <a:latin typeface="IBM Plex Sans"/>
                <a:ea typeface="IBM Plex Sans"/>
                <a:cs typeface="IBM Plex Sans"/>
                <a:sym typeface="IBM Plex Sans"/>
              </a:defRPr>
            </a:lvl4pPr>
            <a:lvl5pPr indent="0" lvl="4" marL="0" marR="0" rtl="0" algn="r">
              <a:spcBef>
                <a:spcPts val="0"/>
              </a:spcBef>
              <a:buNone/>
              <a:defRPr b="1" i="0" sz="900" u="none" cap="none" strike="noStrike">
                <a:solidFill>
                  <a:schemeClr val="accent1"/>
                </a:solidFill>
                <a:latin typeface="IBM Plex Sans"/>
                <a:ea typeface="IBM Plex Sans"/>
                <a:cs typeface="IBM Plex Sans"/>
                <a:sym typeface="IBM Plex Sans"/>
              </a:defRPr>
            </a:lvl5pPr>
            <a:lvl6pPr indent="0" lvl="5" marL="0" marR="0" rtl="0" algn="r">
              <a:spcBef>
                <a:spcPts val="0"/>
              </a:spcBef>
              <a:buNone/>
              <a:defRPr b="1" i="0" sz="900" u="none" cap="none" strike="noStrike">
                <a:solidFill>
                  <a:schemeClr val="accent1"/>
                </a:solidFill>
                <a:latin typeface="IBM Plex Sans"/>
                <a:ea typeface="IBM Plex Sans"/>
                <a:cs typeface="IBM Plex Sans"/>
                <a:sym typeface="IBM Plex Sans"/>
              </a:defRPr>
            </a:lvl6pPr>
            <a:lvl7pPr indent="0" lvl="6" marL="0" marR="0" rtl="0" algn="r">
              <a:spcBef>
                <a:spcPts val="0"/>
              </a:spcBef>
              <a:buNone/>
              <a:defRPr b="1" i="0" sz="900" u="none" cap="none" strike="noStrike">
                <a:solidFill>
                  <a:schemeClr val="accent1"/>
                </a:solidFill>
                <a:latin typeface="IBM Plex Sans"/>
                <a:ea typeface="IBM Plex Sans"/>
                <a:cs typeface="IBM Plex Sans"/>
                <a:sym typeface="IBM Plex Sans"/>
              </a:defRPr>
            </a:lvl7pPr>
            <a:lvl8pPr indent="0" lvl="7" marL="0" marR="0" rtl="0" algn="r">
              <a:spcBef>
                <a:spcPts val="0"/>
              </a:spcBef>
              <a:buNone/>
              <a:defRPr b="1" i="0" sz="900" u="none" cap="none" strike="noStrike">
                <a:solidFill>
                  <a:schemeClr val="accent1"/>
                </a:solidFill>
                <a:latin typeface="IBM Plex Sans"/>
                <a:ea typeface="IBM Plex Sans"/>
                <a:cs typeface="IBM Plex Sans"/>
                <a:sym typeface="IBM Plex Sans"/>
              </a:defRPr>
            </a:lvl8pPr>
            <a:lvl9pPr indent="0" lvl="8" marL="0" marR="0" rtl="0" algn="r">
              <a:spcBef>
                <a:spcPts val="0"/>
              </a:spcBef>
              <a:buNone/>
              <a:defRPr b="1" i="0" sz="900" u="none" cap="none" strike="noStrike">
                <a:solidFill>
                  <a:schemeClr val="accen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ctrTitle"/>
          </p:nvPr>
        </p:nvSpPr>
        <p:spPr>
          <a:xfrm>
            <a:off x="856429" y="1356147"/>
            <a:ext cx="5460600" cy="1546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rPr lang="en"/>
              <a:t>BIA-658</a:t>
            </a:r>
            <a:endParaRPr/>
          </a:p>
          <a:p>
            <a:pPr indent="0" lvl="0" marL="0" rtl="0" algn="l">
              <a:lnSpc>
                <a:spcPct val="90000"/>
              </a:lnSpc>
              <a:spcBef>
                <a:spcPts val="0"/>
              </a:spcBef>
              <a:spcAft>
                <a:spcPts val="0"/>
              </a:spcAft>
              <a:buClr>
                <a:schemeClr val="dk1"/>
              </a:buClr>
              <a:buSzPts val="4500"/>
              <a:buFont typeface="Calibri"/>
              <a:buNone/>
            </a:pPr>
            <a:r>
              <a:rPr lang="en"/>
              <a:t>LUNA CRASH ANALYSIS</a:t>
            </a:r>
            <a:endParaRPr/>
          </a:p>
          <a:p>
            <a:pPr indent="0" lvl="0" marL="0" rtl="0" algn="l">
              <a:lnSpc>
                <a:spcPct val="90000"/>
              </a:lnSpc>
              <a:spcBef>
                <a:spcPts val="0"/>
              </a:spcBef>
              <a:spcAft>
                <a:spcPts val="0"/>
              </a:spcAft>
              <a:buClr>
                <a:schemeClr val="dk1"/>
              </a:buClr>
              <a:buSzPts val="4500"/>
              <a:buFont typeface="Calibri"/>
              <a:buNone/>
            </a:pPr>
            <a:r>
              <a:rPr lang="en" sz="2500"/>
              <a:t>Group 7</a:t>
            </a:r>
            <a:endParaRPr sz="2500"/>
          </a:p>
        </p:txBody>
      </p:sp>
      <p:sp>
        <p:nvSpPr>
          <p:cNvPr id="156" name="Google Shape;156;p28"/>
          <p:cNvSpPr txBox="1"/>
          <p:nvPr/>
        </p:nvSpPr>
        <p:spPr>
          <a:xfrm>
            <a:off x="915825" y="3044775"/>
            <a:ext cx="5778600" cy="815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chemeClr val="lt1"/>
                </a:solidFill>
                <a:latin typeface="IBM Plex Sans"/>
                <a:ea typeface="IBM Plex Sans"/>
                <a:cs typeface="IBM Plex Sans"/>
                <a:sym typeface="IBM Plex Sans"/>
              </a:rPr>
              <a:t>Amna Shamshad</a:t>
            </a:r>
            <a:endParaRPr sz="11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lt1"/>
                </a:solidFill>
                <a:latin typeface="IBM Plex Sans"/>
                <a:ea typeface="IBM Plex Sans"/>
                <a:cs typeface="IBM Plex Sans"/>
                <a:sym typeface="IBM Plex Sans"/>
              </a:rPr>
              <a:t>Kanika Yadav</a:t>
            </a:r>
            <a:endParaRPr sz="11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lt1"/>
                </a:solidFill>
                <a:latin typeface="IBM Plex Sans"/>
                <a:ea typeface="IBM Plex Sans"/>
                <a:cs typeface="IBM Plex Sans"/>
                <a:sym typeface="IBM Plex Sans"/>
              </a:rPr>
              <a:t>Sreelekha Kotla</a:t>
            </a:r>
            <a:endParaRPr sz="11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lt1"/>
                </a:solidFill>
                <a:latin typeface="IBM Plex Sans"/>
                <a:ea typeface="IBM Plex Sans"/>
                <a:cs typeface="IBM Plex Sans"/>
                <a:sym typeface="IBM Plex Sans"/>
              </a:rPr>
              <a:t>Praveena Thalupunuri</a:t>
            </a:r>
            <a:endParaRPr sz="1100">
              <a:solidFill>
                <a:schemeClr val="lt1"/>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350000"/>
            <a:ext cx="8520600" cy="572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b="1" lang="en" sz="2020">
                <a:solidFill>
                  <a:schemeClr val="dk2"/>
                </a:solidFill>
              </a:rPr>
              <a:t>Network</a:t>
            </a:r>
            <a:r>
              <a:rPr lang="en" sz="2920"/>
              <a:t> </a:t>
            </a:r>
            <a:r>
              <a:rPr b="1" lang="en" sz="2020">
                <a:solidFill>
                  <a:schemeClr val="dk2"/>
                </a:solidFill>
              </a:rPr>
              <a:t>Modularity</a:t>
            </a:r>
            <a:endParaRPr sz="2920"/>
          </a:p>
        </p:txBody>
      </p:sp>
      <p:sp>
        <p:nvSpPr>
          <p:cNvPr id="225" name="Google Shape;225;p37"/>
          <p:cNvSpPr txBox="1"/>
          <p:nvPr>
            <p:ph idx="1" type="body"/>
          </p:nvPr>
        </p:nvSpPr>
        <p:spPr>
          <a:xfrm>
            <a:off x="311700" y="1152475"/>
            <a:ext cx="8520600" cy="3666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26" name="Google Shape;226;p37"/>
          <p:cNvPicPr preferRelativeResize="0"/>
          <p:nvPr/>
        </p:nvPicPr>
        <p:blipFill>
          <a:blip r:embed="rId3">
            <a:alphaModFix/>
          </a:blip>
          <a:stretch>
            <a:fillRect/>
          </a:stretch>
        </p:blipFill>
        <p:spPr>
          <a:xfrm>
            <a:off x="393725" y="1221963"/>
            <a:ext cx="2955404" cy="3416400"/>
          </a:xfrm>
          <a:prstGeom prst="rect">
            <a:avLst/>
          </a:prstGeom>
          <a:noFill/>
          <a:ln>
            <a:noFill/>
          </a:ln>
        </p:spPr>
      </p:pic>
      <p:pic>
        <p:nvPicPr>
          <p:cNvPr id="227" name="Google Shape;227;p37"/>
          <p:cNvPicPr preferRelativeResize="0"/>
          <p:nvPr/>
        </p:nvPicPr>
        <p:blipFill>
          <a:blip r:embed="rId4">
            <a:alphaModFix/>
          </a:blip>
          <a:stretch>
            <a:fillRect/>
          </a:stretch>
        </p:blipFill>
        <p:spPr>
          <a:xfrm>
            <a:off x="3432300" y="1350363"/>
            <a:ext cx="4935074" cy="3159625"/>
          </a:xfrm>
          <a:prstGeom prst="rect">
            <a:avLst/>
          </a:prstGeom>
          <a:noFill/>
          <a:ln>
            <a:noFill/>
          </a:ln>
        </p:spPr>
      </p:pic>
      <p:sp>
        <p:nvSpPr>
          <p:cNvPr id="228" name="Google Shape;228;p37"/>
          <p:cNvSpPr txBox="1"/>
          <p:nvPr/>
        </p:nvSpPr>
        <p:spPr>
          <a:xfrm>
            <a:off x="2462875" y="1944150"/>
            <a:ext cx="23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188800"/>
            <a:ext cx="8520600" cy="572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b="1" lang="en" sz="2128">
                <a:solidFill>
                  <a:schemeClr val="dk2"/>
                </a:solidFill>
              </a:rPr>
              <a:t>Modularity</a:t>
            </a:r>
            <a:r>
              <a:rPr lang="en" sz="2920"/>
              <a:t> </a:t>
            </a:r>
            <a:r>
              <a:rPr b="1" lang="en" sz="2128">
                <a:solidFill>
                  <a:schemeClr val="dk2"/>
                </a:solidFill>
              </a:rPr>
              <a:t>&amp;</a:t>
            </a:r>
            <a:r>
              <a:rPr lang="en" sz="2920"/>
              <a:t> </a:t>
            </a:r>
            <a:r>
              <a:rPr b="1" lang="en" sz="2128">
                <a:solidFill>
                  <a:schemeClr val="dk2"/>
                </a:solidFill>
              </a:rPr>
              <a:t>Communities</a:t>
            </a:r>
            <a:r>
              <a:rPr lang="en" sz="2920"/>
              <a:t> </a:t>
            </a:r>
            <a:r>
              <a:rPr b="1" lang="en" sz="2128">
                <a:solidFill>
                  <a:schemeClr val="dk2"/>
                </a:solidFill>
              </a:rPr>
              <a:t>Comparison</a:t>
            </a:r>
            <a:r>
              <a:rPr lang="en" sz="2920"/>
              <a:t> </a:t>
            </a:r>
            <a:endParaRPr sz="2920"/>
          </a:p>
        </p:txBody>
      </p:sp>
      <p:sp>
        <p:nvSpPr>
          <p:cNvPr id="234" name="Google Shape;234;p38"/>
          <p:cNvSpPr txBox="1"/>
          <p:nvPr>
            <p:ph idx="1" type="body"/>
          </p:nvPr>
        </p:nvSpPr>
        <p:spPr>
          <a:xfrm>
            <a:off x="311700" y="3357725"/>
            <a:ext cx="8743800" cy="1530300"/>
          </a:xfrm>
          <a:prstGeom prst="rect">
            <a:avLst/>
          </a:prstGeom>
        </p:spPr>
        <p:txBody>
          <a:bodyPr anchorCtr="0" anchor="t" bIns="34275" lIns="68575" spcFirstLastPara="1" rIns="68575" wrap="square" tIns="34275">
            <a:noAutofit/>
          </a:bodyPr>
          <a:lstStyle/>
          <a:p>
            <a:pPr indent="0" lvl="0" marL="0" rtl="0" algn="just">
              <a:lnSpc>
                <a:spcPct val="100000"/>
              </a:lnSpc>
              <a:spcBef>
                <a:spcPts val="800"/>
              </a:spcBef>
              <a:spcAft>
                <a:spcPts val="0"/>
              </a:spcAft>
              <a:buSzPts val="358"/>
              <a:buNone/>
            </a:pPr>
            <a:r>
              <a:rPr i="1" lang="en" sz="1050">
                <a:solidFill>
                  <a:schemeClr val="dk1"/>
                </a:solidFill>
                <a:highlight>
                  <a:schemeClr val="lt1"/>
                </a:highlight>
              </a:rPr>
              <a:t>##  </a:t>
            </a:r>
            <a:r>
              <a:rPr i="1" lang="en" sz="1050">
                <a:solidFill>
                  <a:schemeClr val="dk1"/>
                </a:solidFill>
                <a:highlight>
                  <a:schemeClr val="lt1"/>
                </a:highlight>
              </a:rPr>
              <a:t>The output indicates that the number of</a:t>
            </a:r>
            <a:r>
              <a:rPr i="1" lang="en" sz="1050">
                <a:solidFill>
                  <a:schemeClr val="dk1"/>
                </a:solidFill>
                <a:highlight>
                  <a:schemeClr val="lt1"/>
                </a:highlight>
              </a:rPr>
              <a:t> </a:t>
            </a:r>
            <a:r>
              <a:rPr i="1" lang="en" sz="1050">
                <a:solidFill>
                  <a:schemeClr val="dk1"/>
                </a:solidFill>
                <a:highlight>
                  <a:schemeClr val="lt1"/>
                </a:highlight>
              </a:rPr>
              <a:t>communities detected in the Luna dataset varies widely across the different months, ranging from 123 in April to 1066 in June. Similarly, the modularity values also show some variation, with the highest value of 0.6813266 in August and the lowest of 0.6046697 in April.</a:t>
            </a:r>
            <a:endParaRPr sz="1050">
              <a:solidFill>
                <a:schemeClr val="dk1"/>
              </a:solidFill>
              <a:highlight>
                <a:schemeClr val="lt1"/>
              </a:highlight>
            </a:endParaRPr>
          </a:p>
          <a:p>
            <a:pPr indent="0" lvl="0" marL="0" rtl="0" algn="just">
              <a:lnSpc>
                <a:spcPct val="100000"/>
              </a:lnSpc>
              <a:spcBef>
                <a:spcPts val="800"/>
              </a:spcBef>
              <a:spcAft>
                <a:spcPts val="0"/>
              </a:spcAft>
              <a:buSzPts val="358"/>
              <a:buNone/>
            </a:pPr>
            <a:r>
              <a:rPr i="1" lang="en" sz="1050">
                <a:solidFill>
                  <a:schemeClr val="dk1"/>
                </a:solidFill>
                <a:highlight>
                  <a:schemeClr val="lt1"/>
                </a:highlight>
              </a:rPr>
              <a:t>##  It is interesting to note that the number of communities detected in May, the month when the Luna crash happened, is higher than the preceding month (April) and the following month (June). However, the modularity value for May is not significantly different from the other months. This suggests that there may not be a strong relationship between the number of communities detected and the occurrence of the crash.</a:t>
            </a:r>
            <a:endParaRPr sz="1050">
              <a:solidFill>
                <a:schemeClr val="dk1"/>
              </a:solidFill>
              <a:highlight>
                <a:schemeClr val="lt1"/>
              </a:highlight>
            </a:endParaRPr>
          </a:p>
          <a:p>
            <a:pPr indent="0" lvl="0" marL="0" marR="88900" rtl="0" algn="just">
              <a:lnSpc>
                <a:spcPct val="100000"/>
              </a:lnSpc>
              <a:spcBef>
                <a:spcPts val="800"/>
              </a:spcBef>
              <a:spcAft>
                <a:spcPts val="0"/>
              </a:spcAft>
              <a:buSzPts val="358"/>
              <a:buNone/>
            </a:pPr>
            <a:r>
              <a:rPr i="1" lang="en" sz="1050">
                <a:solidFill>
                  <a:schemeClr val="dk1"/>
                </a:solidFill>
                <a:highlight>
                  <a:schemeClr val="lt1"/>
                </a:highlight>
              </a:rPr>
              <a:t>##  It is also worth noting that the modularity values for all the months are relatively high.</a:t>
            </a:r>
            <a:endParaRPr i="1" sz="1050">
              <a:solidFill>
                <a:schemeClr val="dk1"/>
              </a:solidFill>
              <a:highlight>
                <a:schemeClr val="lt1"/>
              </a:highlight>
            </a:endParaRPr>
          </a:p>
          <a:p>
            <a:pPr indent="0" lvl="0" marL="0" rtl="0" algn="just">
              <a:spcBef>
                <a:spcPts val="800"/>
              </a:spcBef>
              <a:spcAft>
                <a:spcPts val="0"/>
              </a:spcAft>
              <a:buSzPts val="358"/>
              <a:buNone/>
            </a:pPr>
            <a:r>
              <a:t/>
            </a:r>
            <a:endParaRPr sz="585"/>
          </a:p>
        </p:txBody>
      </p:sp>
      <p:pic>
        <p:nvPicPr>
          <p:cNvPr id="235" name="Google Shape;235;p38"/>
          <p:cNvPicPr preferRelativeResize="0"/>
          <p:nvPr/>
        </p:nvPicPr>
        <p:blipFill>
          <a:blip r:embed="rId3">
            <a:alphaModFix/>
          </a:blip>
          <a:stretch>
            <a:fillRect/>
          </a:stretch>
        </p:blipFill>
        <p:spPr>
          <a:xfrm>
            <a:off x="4482550" y="655038"/>
            <a:ext cx="4252601" cy="2648424"/>
          </a:xfrm>
          <a:prstGeom prst="rect">
            <a:avLst/>
          </a:prstGeom>
          <a:noFill/>
          <a:ln>
            <a:noFill/>
          </a:ln>
        </p:spPr>
      </p:pic>
      <p:pic>
        <p:nvPicPr>
          <p:cNvPr id="236" name="Google Shape;236;p38"/>
          <p:cNvPicPr preferRelativeResize="0"/>
          <p:nvPr/>
        </p:nvPicPr>
        <p:blipFill>
          <a:blip r:embed="rId4">
            <a:alphaModFix/>
          </a:blip>
          <a:stretch>
            <a:fillRect/>
          </a:stretch>
        </p:blipFill>
        <p:spPr>
          <a:xfrm>
            <a:off x="544400" y="815775"/>
            <a:ext cx="3656825" cy="24876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220050" y="42150"/>
            <a:ext cx="8520600" cy="572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b="1" lang="en" sz="2115">
                <a:solidFill>
                  <a:schemeClr val="dk2"/>
                </a:solidFill>
              </a:rPr>
              <a:t>Network</a:t>
            </a:r>
            <a:r>
              <a:rPr b="1" lang="en" sz="2720"/>
              <a:t> </a:t>
            </a:r>
            <a:r>
              <a:rPr b="1" lang="en" sz="2115">
                <a:solidFill>
                  <a:schemeClr val="dk2"/>
                </a:solidFill>
              </a:rPr>
              <a:t>Visualization </a:t>
            </a:r>
            <a:r>
              <a:rPr b="1" lang="en" sz="2115">
                <a:solidFill>
                  <a:schemeClr val="dk2"/>
                </a:solidFill>
              </a:rPr>
              <a:t>-</a:t>
            </a:r>
            <a:r>
              <a:rPr b="1" lang="en" sz="2720"/>
              <a:t> </a:t>
            </a:r>
            <a:r>
              <a:rPr b="1" lang="en" sz="2115">
                <a:solidFill>
                  <a:schemeClr val="dk2"/>
                </a:solidFill>
              </a:rPr>
              <a:t>Modularity</a:t>
            </a:r>
            <a:endParaRPr b="1" sz="2720"/>
          </a:p>
        </p:txBody>
      </p:sp>
      <p:pic>
        <p:nvPicPr>
          <p:cNvPr descr="Right before the crash" id="242" name="Google Shape;242;p39" title="LUNA April Network"/>
          <p:cNvPicPr preferRelativeResize="0"/>
          <p:nvPr/>
        </p:nvPicPr>
        <p:blipFill>
          <a:blip r:embed="rId3">
            <a:alphaModFix/>
          </a:blip>
          <a:stretch>
            <a:fillRect/>
          </a:stretch>
        </p:blipFill>
        <p:spPr>
          <a:xfrm>
            <a:off x="268775" y="519725"/>
            <a:ext cx="2976749" cy="2373991"/>
          </a:xfrm>
          <a:prstGeom prst="rect">
            <a:avLst/>
          </a:prstGeom>
          <a:noFill/>
          <a:ln>
            <a:noFill/>
          </a:ln>
        </p:spPr>
      </p:pic>
      <p:pic>
        <p:nvPicPr>
          <p:cNvPr descr="Dense since there was a crash occured" id="243" name="Google Shape;243;p39" title="LUNA May network"/>
          <p:cNvPicPr preferRelativeResize="0"/>
          <p:nvPr/>
        </p:nvPicPr>
        <p:blipFill>
          <a:blip r:embed="rId4">
            <a:alphaModFix/>
          </a:blip>
          <a:stretch>
            <a:fillRect/>
          </a:stretch>
        </p:blipFill>
        <p:spPr>
          <a:xfrm>
            <a:off x="3259700" y="519725"/>
            <a:ext cx="3124874" cy="2317726"/>
          </a:xfrm>
          <a:prstGeom prst="rect">
            <a:avLst/>
          </a:prstGeom>
          <a:noFill/>
          <a:ln>
            <a:noFill/>
          </a:ln>
        </p:spPr>
      </p:pic>
      <p:pic>
        <p:nvPicPr>
          <p:cNvPr descr="Right after the crash" id="244" name="Google Shape;244;p39" title="June Network"/>
          <p:cNvPicPr preferRelativeResize="0"/>
          <p:nvPr/>
        </p:nvPicPr>
        <p:blipFill>
          <a:blip r:embed="rId5">
            <a:alphaModFix/>
          </a:blip>
          <a:stretch>
            <a:fillRect/>
          </a:stretch>
        </p:blipFill>
        <p:spPr>
          <a:xfrm>
            <a:off x="6398750" y="519725"/>
            <a:ext cx="2653500" cy="2317726"/>
          </a:xfrm>
          <a:prstGeom prst="rect">
            <a:avLst/>
          </a:prstGeom>
          <a:noFill/>
          <a:ln>
            <a:noFill/>
          </a:ln>
        </p:spPr>
      </p:pic>
      <p:pic>
        <p:nvPicPr>
          <p:cNvPr descr="Modularity reduced" id="245" name="Google Shape;245;p39" title="LUNA July Network"/>
          <p:cNvPicPr preferRelativeResize="0"/>
          <p:nvPr/>
        </p:nvPicPr>
        <p:blipFill>
          <a:blip r:embed="rId6">
            <a:alphaModFix/>
          </a:blip>
          <a:stretch>
            <a:fillRect/>
          </a:stretch>
        </p:blipFill>
        <p:spPr>
          <a:xfrm>
            <a:off x="5012399" y="2837450"/>
            <a:ext cx="2976739" cy="2073951"/>
          </a:xfrm>
          <a:prstGeom prst="rect">
            <a:avLst/>
          </a:prstGeom>
          <a:noFill/>
          <a:ln>
            <a:noFill/>
          </a:ln>
        </p:spPr>
      </p:pic>
      <p:pic>
        <p:nvPicPr>
          <p:cNvPr descr="after LUNA crash " id="246" name="Google Shape;246;p39" title="LUNA August Network"/>
          <p:cNvPicPr preferRelativeResize="0"/>
          <p:nvPr/>
        </p:nvPicPr>
        <p:blipFill>
          <a:blip r:embed="rId7">
            <a:alphaModFix/>
          </a:blip>
          <a:stretch>
            <a:fillRect/>
          </a:stretch>
        </p:blipFill>
        <p:spPr>
          <a:xfrm>
            <a:off x="2094337" y="2837450"/>
            <a:ext cx="2918052" cy="2073950"/>
          </a:xfrm>
          <a:prstGeom prst="rect">
            <a:avLst/>
          </a:prstGeom>
          <a:noFill/>
          <a:ln>
            <a:noFill/>
          </a:ln>
        </p:spPr>
      </p:pic>
      <p:sp>
        <p:nvSpPr>
          <p:cNvPr id="247" name="Google Shape;247;p39"/>
          <p:cNvSpPr txBox="1"/>
          <p:nvPr/>
        </p:nvSpPr>
        <p:spPr>
          <a:xfrm>
            <a:off x="687525" y="825025"/>
            <a:ext cx="8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April</a:t>
            </a:r>
            <a:endParaRPr b="1"/>
          </a:p>
        </p:txBody>
      </p:sp>
      <p:sp>
        <p:nvSpPr>
          <p:cNvPr id="248" name="Google Shape;248;p39"/>
          <p:cNvSpPr txBox="1"/>
          <p:nvPr/>
        </p:nvSpPr>
        <p:spPr>
          <a:xfrm>
            <a:off x="6511950" y="825025"/>
            <a:ext cx="8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June</a:t>
            </a:r>
            <a:endParaRPr b="1"/>
          </a:p>
        </p:txBody>
      </p:sp>
      <p:sp>
        <p:nvSpPr>
          <p:cNvPr id="249" name="Google Shape;249;p39"/>
          <p:cNvSpPr txBox="1"/>
          <p:nvPr/>
        </p:nvSpPr>
        <p:spPr>
          <a:xfrm>
            <a:off x="2219450" y="2932575"/>
            <a:ext cx="8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July</a:t>
            </a:r>
            <a:endParaRPr b="1"/>
          </a:p>
        </p:txBody>
      </p:sp>
      <p:sp>
        <p:nvSpPr>
          <p:cNvPr id="250" name="Google Shape;250;p39"/>
          <p:cNvSpPr txBox="1"/>
          <p:nvPr/>
        </p:nvSpPr>
        <p:spPr>
          <a:xfrm>
            <a:off x="5104250" y="2932575"/>
            <a:ext cx="8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August</a:t>
            </a:r>
            <a:endParaRPr b="1"/>
          </a:p>
        </p:txBody>
      </p:sp>
      <p:sp>
        <p:nvSpPr>
          <p:cNvPr id="251" name="Google Shape;251;p39"/>
          <p:cNvSpPr txBox="1"/>
          <p:nvPr/>
        </p:nvSpPr>
        <p:spPr>
          <a:xfrm>
            <a:off x="3245525" y="825025"/>
            <a:ext cx="8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May</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Comparison</a:t>
            </a:r>
            <a:r>
              <a:rPr lang="en"/>
              <a:t> of Stats for Various Months </a:t>
            </a:r>
            <a:endParaRPr/>
          </a:p>
        </p:txBody>
      </p:sp>
      <p:sp>
        <p:nvSpPr>
          <p:cNvPr id="257" name="Google Shape;257;p4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58" name="Google Shape;258;p40"/>
          <p:cNvPicPr preferRelativeResize="0"/>
          <p:nvPr/>
        </p:nvPicPr>
        <p:blipFill>
          <a:blip r:embed="rId3">
            <a:alphaModFix/>
          </a:blip>
          <a:stretch>
            <a:fillRect/>
          </a:stretch>
        </p:blipFill>
        <p:spPr>
          <a:xfrm>
            <a:off x="311688" y="1152475"/>
            <a:ext cx="5438775" cy="1600200"/>
          </a:xfrm>
          <a:prstGeom prst="rect">
            <a:avLst/>
          </a:prstGeom>
          <a:noFill/>
          <a:ln cap="flat" cmpd="sng" w="28575">
            <a:solidFill>
              <a:schemeClr val="dk1"/>
            </a:solidFill>
            <a:prstDash val="solid"/>
            <a:round/>
            <a:headEnd len="sm" w="sm" type="none"/>
            <a:tailEnd len="sm" w="sm" type="none"/>
          </a:ln>
        </p:spPr>
      </p:pic>
      <p:sp>
        <p:nvSpPr>
          <p:cNvPr id="259" name="Google Shape;259;p40"/>
          <p:cNvSpPr txBox="1"/>
          <p:nvPr/>
        </p:nvSpPr>
        <p:spPr>
          <a:xfrm>
            <a:off x="5913775" y="1316925"/>
            <a:ext cx="125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April 2022</a:t>
            </a:r>
            <a:endParaRPr/>
          </a:p>
        </p:txBody>
      </p:sp>
      <p:pic>
        <p:nvPicPr>
          <p:cNvPr id="260" name="Google Shape;260;p40"/>
          <p:cNvPicPr preferRelativeResize="0"/>
          <p:nvPr/>
        </p:nvPicPr>
        <p:blipFill>
          <a:blip r:embed="rId4">
            <a:alphaModFix/>
          </a:blip>
          <a:stretch>
            <a:fillRect/>
          </a:stretch>
        </p:blipFill>
        <p:spPr>
          <a:xfrm>
            <a:off x="1900238" y="2873425"/>
            <a:ext cx="5915025" cy="1695450"/>
          </a:xfrm>
          <a:prstGeom prst="rect">
            <a:avLst/>
          </a:prstGeom>
          <a:noFill/>
          <a:ln cap="flat" cmpd="sng" w="28575">
            <a:solidFill>
              <a:schemeClr val="dk1"/>
            </a:solidFill>
            <a:prstDash val="solid"/>
            <a:round/>
            <a:headEnd len="sm" w="sm" type="none"/>
            <a:tailEnd len="sm" w="sm" type="none"/>
          </a:ln>
        </p:spPr>
      </p:pic>
      <p:sp>
        <p:nvSpPr>
          <p:cNvPr id="261" name="Google Shape;261;p40"/>
          <p:cNvSpPr txBox="1"/>
          <p:nvPr/>
        </p:nvSpPr>
        <p:spPr>
          <a:xfrm>
            <a:off x="7815275" y="3521050"/>
            <a:ext cx="10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May</a:t>
            </a:r>
            <a:r>
              <a:rPr lang="en"/>
              <a:t> 2022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285350" y="159950"/>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Findings</a:t>
            </a:r>
            <a:endParaRPr b="1"/>
          </a:p>
        </p:txBody>
      </p:sp>
      <p:sp>
        <p:nvSpPr>
          <p:cNvPr id="267" name="Google Shape;267;p41"/>
          <p:cNvSpPr txBox="1"/>
          <p:nvPr>
            <p:ph idx="1" type="body"/>
          </p:nvPr>
        </p:nvSpPr>
        <p:spPr>
          <a:xfrm>
            <a:off x="100850" y="732650"/>
            <a:ext cx="8836500" cy="4042800"/>
          </a:xfrm>
          <a:prstGeom prst="rect">
            <a:avLst/>
          </a:prstGeom>
        </p:spPr>
        <p:txBody>
          <a:bodyPr anchorCtr="0" anchor="t" bIns="34275" lIns="68575" spcFirstLastPara="1" rIns="68575" wrap="square" tIns="34275">
            <a:noAutofit/>
          </a:bodyPr>
          <a:lstStyle/>
          <a:p>
            <a:pPr indent="-311150" lvl="0" marL="457200" rtl="0" algn="just">
              <a:lnSpc>
                <a:spcPct val="200000"/>
              </a:lnSpc>
              <a:spcBef>
                <a:spcPts val="800"/>
              </a:spcBef>
              <a:spcAft>
                <a:spcPts val="0"/>
              </a:spcAft>
              <a:buClr>
                <a:schemeClr val="dk1"/>
              </a:buClr>
              <a:buSzPts val="1300"/>
              <a:buChar char="▪"/>
            </a:pPr>
            <a:r>
              <a:rPr lang="en" sz="1300">
                <a:solidFill>
                  <a:schemeClr val="dk1"/>
                </a:solidFill>
              </a:rPr>
              <a:t>A decreasing network density, higher centralization and higher transitivity can be a sign of an upcoming crash</a:t>
            </a:r>
            <a:r>
              <a:rPr lang="en" sz="1300"/>
              <a:t> creating a “domino effect” in the network. </a:t>
            </a:r>
            <a:endParaRPr sz="1300"/>
          </a:p>
          <a:p>
            <a:pPr indent="-311150" lvl="0" marL="457200" rtl="0" algn="just">
              <a:lnSpc>
                <a:spcPct val="200000"/>
              </a:lnSpc>
              <a:spcBef>
                <a:spcPts val="800"/>
              </a:spcBef>
              <a:spcAft>
                <a:spcPts val="0"/>
              </a:spcAft>
              <a:buClr>
                <a:schemeClr val="dk1"/>
              </a:buClr>
              <a:buSzPts val="1300"/>
              <a:buChar char="▪"/>
            </a:pPr>
            <a:r>
              <a:rPr lang="en" sz="1300">
                <a:solidFill>
                  <a:schemeClr val="dk1"/>
                </a:solidFill>
              </a:rPr>
              <a:t>The network is most centralized when Luna price reaches close to zero causing a significant fraction of transactions to be do</a:t>
            </a:r>
            <a:r>
              <a:rPr lang="en" sz="1300"/>
              <a:t>e by a group of users. With key players in the network coming together, the network, insider trading starts with groups of individuals. This panic selling re</a:t>
            </a:r>
            <a:r>
              <a:rPr lang="en" sz="1300">
                <a:solidFill>
                  <a:schemeClr val="dk1"/>
                </a:solidFill>
              </a:rPr>
              <a:t>nsults in drastic decrease in price of a coin.</a:t>
            </a:r>
            <a:endParaRPr sz="1300">
              <a:solidFill>
                <a:schemeClr val="dk1"/>
              </a:solidFill>
            </a:endParaRPr>
          </a:p>
          <a:p>
            <a:pPr indent="-311150" lvl="0" marL="457200" rtl="0" algn="just">
              <a:lnSpc>
                <a:spcPct val="200000"/>
              </a:lnSpc>
              <a:spcBef>
                <a:spcPts val="800"/>
              </a:spcBef>
              <a:spcAft>
                <a:spcPts val="0"/>
              </a:spcAft>
              <a:buClr>
                <a:schemeClr val="dk1"/>
              </a:buClr>
              <a:buSzPts val="1300"/>
              <a:buChar char="▪"/>
            </a:pPr>
            <a:r>
              <a:rPr lang="en" sz="1300">
                <a:solidFill>
                  <a:schemeClr val="dk1"/>
                </a:solidFill>
              </a:rPr>
              <a:t>Modularity</a:t>
            </a:r>
            <a:r>
              <a:rPr lang="en" sz="1300">
                <a:solidFill>
                  <a:schemeClr val="dk1"/>
                </a:solidFill>
              </a:rPr>
              <a:t> of network </a:t>
            </a:r>
            <a:r>
              <a:rPr lang="en" sz="1300"/>
              <a:t>dropped</a:t>
            </a:r>
            <a:r>
              <a:rPr lang="en" sz="1300">
                <a:solidFill>
                  <a:schemeClr val="dk1"/>
                </a:solidFill>
              </a:rPr>
              <a:t> t</a:t>
            </a:r>
            <a:r>
              <a:rPr lang="en" sz="1300"/>
              <a:t>o </a:t>
            </a:r>
            <a:r>
              <a:rPr lang="en" sz="1300">
                <a:solidFill>
                  <a:schemeClr val="dk1"/>
                </a:solidFill>
              </a:rPr>
              <a:t>lowest in </a:t>
            </a:r>
            <a:r>
              <a:rPr lang="en" sz="1300"/>
              <a:t>m</a:t>
            </a:r>
            <a:r>
              <a:rPr lang="en" sz="1300">
                <a:solidFill>
                  <a:schemeClr val="dk1"/>
                </a:solidFill>
              </a:rPr>
              <a:t>onth of May</a:t>
            </a:r>
            <a:r>
              <a:rPr lang="en" sz="1300"/>
              <a:t> indicating high integration among nodes right during Luna crash whereas it is observed modularity was highest in month of April to have a </a:t>
            </a:r>
            <a:r>
              <a:rPr lang="en" sz="1300"/>
              <a:t>possibility</a:t>
            </a:r>
            <a:r>
              <a:rPr lang="en" sz="1300"/>
              <a:t> of crash soon</a:t>
            </a:r>
            <a:endParaRPr sz="1300">
              <a:solidFill>
                <a:schemeClr val="dk1"/>
              </a:solidFill>
            </a:endParaRPr>
          </a:p>
          <a:p>
            <a:pPr indent="-311150" lvl="0" marL="457200" rtl="0" algn="l">
              <a:lnSpc>
                <a:spcPct val="200000"/>
              </a:lnSpc>
              <a:spcBef>
                <a:spcPts val="800"/>
              </a:spcBef>
              <a:spcAft>
                <a:spcPts val="0"/>
              </a:spcAft>
              <a:buClr>
                <a:schemeClr val="dk1"/>
              </a:buClr>
              <a:buSzPts val="1300"/>
              <a:buChar char="▪"/>
            </a:pPr>
            <a:r>
              <a:rPr lang="en" sz="1300">
                <a:solidFill>
                  <a:schemeClr val="dk1"/>
                </a:solidFill>
              </a:rPr>
              <a:t>In future if the value of a USTC will increase, investors can also think about buying WLUNA to diversify their holdings and possibly boost returns because of high correlation. Similarly, a decrease in USTC price can account for a further decrease in Luna price.</a:t>
            </a:r>
            <a:endParaRPr sz="1300">
              <a:solidFill>
                <a:schemeClr val="dk1"/>
              </a:solidFill>
            </a:endParaRPr>
          </a:p>
          <a:p>
            <a:pPr indent="0" lvl="0" marL="0" rtl="0" algn="l">
              <a:lnSpc>
                <a:spcPct val="200000"/>
              </a:lnSpc>
              <a:spcBef>
                <a:spcPts val="800"/>
              </a:spcBef>
              <a:spcAft>
                <a:spcPts val="0"/>
              </a:spcAft>
              <a:buNone/>
            </a:pPr>
            <a:r>
              <a:t/>
            </a:r>
            <a:endParaRPr sz="1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445025"/>
            <a:ext cx="8520600" cy="5727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 sz="3600"/>
              <a:t>Thank you! :)</a:t>
            </a:r>
            <a:endParaRPr sz="3600"/>
          </a:p>
          <a:p>
            <a:pPr indent="0" lvl="0" marL="0" rtl="0" algn="ctr">
              <a:spcBef>
                <a:spcPts val="0"/>
              </a:spcBef>
              <a:spcAft>
                <a:spcPts val="0"/>
              </a:spcAft>
              <a:buNone/>
            </a:pPr>
            <a:r>
              <a:rPr lang="en" sz="3600"/>
              <a:t> </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rPr lang="en" sz="3600"/>
              <a:t>Questions? </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113650"/>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Problem Statement</a:t>
            </a:r>
            <a:endParaRPr b="1"/>
          </a:p>
        </p:txBody>
      </p:sp>
      <p:sp>
        <p:nvSpPr>
          <p:cNvPr id="162" name="Google Shape;162;p29"/>
          <p:cNvSpPr txBox="1"/>
          <p:nvPr>
            <p:ph idx="1" type="body"/>
          </p:nvPr>
        </p:nvSpPr>
        <p:spPr>
          <a:xfrm>
            <a:off x="129675" y="576300"/>
            <a:ext cx="9014400" cy="4567200"/>
          </a:xfrm>
          <a:prstGeom prst="rect">
            <a:avLst/>
          </a:prstGeom>
        </p:spPr>
        <p:txBody>
          <a:bodyPr anchorCtr="0" anchor="t" bIns="34275" lIns="68575" spcFirstLastPara="1" rIns="68575" wrap="square" tIns="34275">
            <a:normAutofit lnSpcReduction="20000"/>
          </a:bodyPr>
          <a:lstStyle/>
          <a:p>
            <a:pPr indent="0" lvl="0" marL="457200" rtl="0" algn="ctr">
              <a:spcBef>
                <a:spcPts val="800"/>
              </a:spcBef>
              <a:spcAft>
                <a:spcPts val="0"/>
              </a:spcAft>
              <a:buNone/>
            </a:pPr>
            <a:r>
              <a:rPr b="1" i="1" lang="en" sz="2388">
                <a:solidFill>
                  <a:srgbClr val="980000"/>
                </a:solidFill>
              </a:rPr>
              <a:t>“</a:t>
            </a:r>
            <a:r>
              <a:rPr b="1" i="1" lang="en" sz="2388">
                <a:solidFill>
                  <a:srgbClr val="980000"/>
                </a:solidFill>
              </a:rPr>
              <a:t>To what extent can Luna crash be detected by exploring the network properties of Terra network?”</a:t>
            </a:r>
            <a:endParaRPr b="1" i="1" sz="2388">
              <a:solidFill>
                <a:srgbClr val="980000"/>
              </a:solidFill>
            </a:endParaRPr>
          </a:p>
          <a:p>
            <a:pPr indent="0" lvl="0" marL="0" rtl="0" algn="l">
              <a:spcBef>
                <a:spcPts val="800"/>
              </a:spcBef>
              <a:spcAft>
                <a:spcPts val="0"/>
              </a:spcAft>
              <a:buNone/>
            </a:pPr>
            <a:r>
              <a:rPr lang="en" sz="2388">
                <a:solidFill>
                  <a:schemeClr val="dk1"/>
                </a:solidFill>
              </a:rPr>
              <a:t>We have Terra network data that contains </a:t>
            </a:r>
            <a:r>
              <a:rPr lang="en" sz="2388">
                <a:solidFill>
                  <a:schemeClr val="dk1"/>
                </a:solidFill>
              </a:rPr>
              <a:t>transactions</a:t>
            </a:r>
            <a:r>
              <a:rPr lang="en" sz="2388">
                <a:solidFill>
                  <a:schemeClr val="dk1"/>
                </a:solidFill>
              </a:rPr>
              <a:t> for stable terra coins that includes 6 stable coins</a:t>
            </a:r>
            <a:endParaRPr sz="2388">
              <a:solidFill>
                <a:schemeClr val="dk1"/>
              </a:solidFill>
            </a:endParaRPr>
          </a:p>
          <a:p>
            <a:pPr indent="-380274" lvl="0" marL="457200" rtl="0" algn="l">
              <a:spcBef>
                <a:spcPts val="800"/>
              </a:spcBef>
              <a:spcAft>
                <a:spcPts val="0"/>
              </a:spcAft>
              <a:buClr>
                <a:schemeClr val="dk1"/>
              </a:buClr>
              <a:buSzPts val="2389"/>
              <a:buChar char="●"/>
            </a:pPr>
            <a:r>
              <a:rPr lang="en" sz="2388">
                <a:solidFill>
                  <a:schemeClr val="dk1"/>
                </a:solidFill>
                <a:highlight>
                  <a:srgbClr val="FFFFFF"/>
                </a:highlight>
              </a:rPr>
              <a:t>USDT</a:t>
            </a:r>
            <a:endParaRPr sz="2388">
              <a:solidFill>
                <a:schemeClr val="dk1"/>
              </a:solidFill>
              <a:highlight>
                <a:srgbClr val="FFFFFF"/>
              </a:highlight>
            </a:endParaRPr>
          </a:p>
          <a:p>
            <a:pPr indent="-380274" lvl="0" marL="457200" rtl="0" algn="l">
              <a:spcBef>
                <a:spcPts val="800"/>
              </a:spcBef>
              <a:spcAft>
                <a:spcPts val="0"/>
              </a:spcAft>
              <a:buClr>
                <a:schemeClr val="dk1"/>
              </a:buClr>
              <a:buSzPts val="2389"/>
              <a:buChar char="●"/>
            </a:pPr>
            <a:r>
              <a:rPr lang="en" sz="2388">
                <a:solidFill>
                  <a:schemeClr val="dk1"/>
                </a:solidFill>
                <a:highlight>
                  <a:srgbClr val="FFFFFF"/>
                </a:highlight>
              </a:rPr>
              <a:t>USDC</a:t>
            </a:r>
            <a:endParaRPr sz="2388">
              <a:solidFill>
                <a:schemeClr val="dk1"/>
              </a:solidFill>
              <a:highlight>
                <a:srgbClr val="FFFFFF"/>
              </a:highlight>
            </a:endParaRPr>
          </a:p>
          <a:p>
            <a:pPr indent="-380274" lvl="0" marL="457200" rtl="0" algn="l">
              <a:spcBef>
                <a:spcPts val="800"/>
              </a:spcBef>
              <a:spcAft>
                <a:spcPts val="0"/>
              </a:spcAft>
              <a:buClr>
                <a:schemeClr val="dk1"/>
              </a:buClr>
              <a:buSzPts val="2389"/>
              <a:buChar char="●"/>
            </a:pPr>
            <a:r>
              <a:rPr lang="en" sz="2388">
                <a:solidFill>
                  <a:schemeClr val="dk1"/>
                </a:solidFill>
                <a:highlight>
                  <a:srgbClr val="FFFFFF"/>
                </a:highlight>
              </a:rPr>
              <a:t>DAI</a:t>
            </a:r>
            <a:endParaRPr sz="2388">
              <a:solidFill>
                <a:schemeClr val="dk1"/>
              </a:solidFill>
              <a:highlight>
                <a:srgbClr val="FFFFFF"/>
              </a:highlight>
            </a:endParaRPr>
          </a:p>
          <a:p>
            <a:pPr indent="-380274" lvl="0" marL="457200" rtl="0" algn="l">
              <a:spcBef>
                <a:spcPts val="800"/>
              </a:spcBef>
              <a:spcAft>
                <a:spcPts val="0"/>
              </a:spcAft>
              <a:buClr>
                <a:schemeClr val="dk1"/>
              </a:buClr>
              <a:buSzPts val="2389"/>
              <a:buChar char="●"/>
            </a:pPr>
            <a:r>
              <a:rPr lang="en" sz="2388">
                <a:solidFill>
                  <a:schemeClr val="dk1"/>
                </a:solidFill>
                <a:highlight>
                  <a:srgbClr val="FFFFFF"/>
                </a:highlight>
              </a:rPr>
              <a:t>UST</a:t>
            </a:r>
            <a:endParaRPr sz="2388">
              <a:solidFill>
                <a:schemeClr val="dk1"/>
              </a:solidFill>
              <a:highlight>
                <a:srgbClr val="FFFFFF"/>
              </a:highlight>
            </a:endParaRPr>
          </a:p>
          <a:p>
            <a:pPr indent="-380274" lvl="0" marL="457200" rtl="0" algn="l">
              <a:spcBef>
                <a:spcPts val="800"/>
              </a:spcBef>
              <a:spcAft>
                <a:spcPts val="0"/>
              </a:spcAft>
              <a:buClr>
                <a:schemeClr val="dk1"/>
              </a:buClr>
              <a:buSzPts val="2389"/>
              <a:buChar char="●"/>
            </a:pPr>
            <a:r>
              <a:rPr lang="en" sz="2388">
                <a:solidFill>
                  <a:schemeClr val="dk1"/>
                </a:solidFill>
                <a:highlight>
                  <a:srgbClr val="FFFFFF"/>
                </a:highlight>
              </a:rPr>
              <a:t>PAX</a:t>
            </a:r>
            <a:endParaRPr sz="2388">
              <a:solidFill>
                <a:schemeClr val="dk1"/>
              </a:solidFill>
              <a:highlight>
                <a:srgbClr val="FFFFFF"/>
              </a:highlight>
            </a:endParaRPr>
          </a:p>
          <a:p>
            <a:pPr indent="-380274" lvl="0" marL="457200" rtl="0" algn="l">
              <a:spcBef>
                <a:spcPts val="800"/>
              </a:spcBef>
              <a:spcAft>
                <a:spcPts val="0"/>
              </a:spcAft>
              <a:buClr>
                <a:schemeClr val="dk1"/>
              </a:buClr>
              <a:buSzPts val="2389"/>
              <a:buChar char="●"/>
            </a:pPr>
            <a:r>
              <a:rPr lang="en" sz="2388">
                <a:solidFill>
                  <a:schemeClr val="dk1"/>
                </a:solidFill>
                <a:highlight>
                  <a:srgbClr val="FFFFFF"/>
                </a:highlight>
              </a:rPr>
              <a:t>WLUNA. </a:t>
            </a:r>
            <a:endParaRPr sz="2388">
              <a:solidFill>
                <a:schemeClr val="dk1"/>
              </a:solidFill>
              <a:highlight>
                <a:srgbClr val="FFFFFF"/>
              </a:highlight>
            </a:endParaRPr>
          </a:p>
          <a:p>
            <a:pPr indent="0" lvl="0" marL="0" rtl="0" algn="l">
              <a:spcBef>
                <a:spcPts val="800"/>
              </a:spcBef>
              <a:spcAft>
                <a:spcPts val="0"/>
              </a:spcAft>
              <a:buNone/>
            </a:pPr>
            <a:r>
              <a:rPr lang="en" sz="2388">
                <a:solidFill>
                  <a:schemeClr val="dk1"/>
                </a:solidFill>
                <a:highlight>
                  <a:srgbClr val="FFFFFF"/>
                </a:highlight>
              </a:rPr>
              <a:t>We have explored the network properties for Luna network to answer the above question.</a:t>
            </a:r>
            <a:endParaRPr sz="2388">
              <a:solidFill>
                <a:schemeClr val="dk1"/>
              </a:solidFill>
              <a:highlight>
                <a:srgbClr val="FFFFFF"/>
              </a:highlight>
            </a:endParaRPr>
          </a:p>
          <a:p>
            <a:pPr indent="0" lvl="0" marL="457200" rtl="0" algn="l">
              <a:spcBef>
                <a:spcPts val="800"/>
              </a:spcBef>
              <a:spcAft>
                <a:spcPts val="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b="1" lang="en"/>
              <a:t>Network Construction</a:t>
            </a:r>
            <a:endParaRPr b="1"/>
          </a:p>
        </p:txBody>
      </p:sp>
      <p:sp>
        <p:nvSpPr>
          <p:cNvPr id="168" name="Google Shape;168;p30"/>
          <p:cNvSpPr txBox="1"/>
          <p:nvPr>
            <p:ph idx="1" type="body"/>
          </p:nvPr>
        </p:nvSpPr>
        <p:spPr>
          <a:xfrm>
            <a:off x="115250" y="1017725"/>
            <a:ext cx="8904000" cy="4010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The data shows the amount of stablecoin transmitted between different users. Each user has a unique address. </a:t>
            </a:r>
            <a:endParaRPr/>
          </a:p>
          <a:p>
            <a:pPr indent="-317500" lvl="0" marL="457200" rtl="0" algn="l">
              <a:spcBef>
                <a:spcPts val="800"/>
              </a:spcBef>
              <a:spcAft>
                <a:spcPts val="0"/>
              </a:spcAft>
              <a:buSzPts val="1400"/>
              <a:buChar char="▪"/>
            </a:pPr>
            <a:r>
              <a:rPr lang="en"/>
              <a:t>Each coin has a </a:t>
            </a:r>
            <a:r>
              <a:rPr lang="en"/>
              <a:t>unique</a:t>
            </a:r>
            <a:r>
              <a:rPr lang="en"/>
              <a:t> contract address </a:t>
            </a:r>
            <a:endParaRPr/>
          </a:p>
          <a:p>
            <a:pPr indent="-317500" lvl="0" marL="457200" rtl="0" algn="l">
              <a:spcBef>
                <a:spcPts val="800"/>
              </a:spcBef>
              <a:spcAft>
                <a:spcPts val="0"/>
              </a:spcAft>
              <a:buSzPts val="1400"/>
              <a:buChar char="▪"/>
            </a:pPr>
            <a:r>
              <a:rPr lang="en"/>
              <a:t>The initial </a:t>
            </a:r>
            <a:r>
              <a:rPr lang="en"/>
              <a:t>dataset comprised over 70 million transactions (till November) out of which w</a:t>
            </a:r>
            <a:r>
              <a:rPr lang="en"/>
              <a:t>e have worked on data from Friday, April 1, 2022 11:10:21 AM GMT) to Monday, August 31, 2022 12:00 AM GMT).</a:t>
            </a:r>
            <a:endParaRPr/>
          </a:p>
          <a:p>
            <a:pPr indent="-317500" lvl="0" marL="457200" rtl="0" algn="l">
              <a:spcBef>
                <a:spcPts val="800"/>
              </a:spcBef>
              <a:spcAft>
                <a:spcPts val="0"/>
              </a:spcAft>
              <a:buSzPts val="1400"/>
              <a:buChar char="▪"/>
            </a:pPr>
            <a:r>
              <a:rPr lang="en"/>
              <a:t>The Luna crash </a:t>
            </a:r>
            <a:r>
              <a:rPr lang="en"/>
              <a:t>occurred</a:t>
            </a:r>
            <a:r>
              <a:rPr lang="en"/>
              <a:t> on 12th of May, 2022 when its price reached  0 USD.</a:t>
            </a:r>
            <a:endParaRPr/>
          </a:p>
          <a:p>
            <a:pPr indent="-317500" lvl="0" marL="457200" rtl="0" algn="l">
              <a:spcBef>
                <a:spcPts val="800"/>
              </a:spcBef>
              <a:spcAft>
                <a:spcPts val="0"/>
              </a:spcAft>
              <a:buSzPts val="1400"/>
              <a:buChar char="▪"/>
            </a:pPr>
            <a:r>
              <a:rPr lang="en"/>
              <a:t>We also have the closing daily price data for each coin in a separate file </a:t>
            </a:r>
            <a:endParaRPr/>
          </a:p>
          <a:p>
            <a:pPr indent="-317500" lvl="0" marL="457200" rtl="0" algn="l">
              <a:spcBef>
                <a:spcPts val="800"/>
              </a:spcBef>
              <a:spcAft>
                <a:spcPts val="0"/>
              </a:spcAft>
              <a:buSzPts val="1400"/>
              <a:buChar char="▪"/>
            </a:pPr>
            <a:r>
              <a:rPr lang="en"/>
              <a:t>The time data was in seconds (epochs) and was converted to proper datetime format using python.</a:t>
            </a:r>
            <a:endParaRPr/>
          </a:p>
          <a:p>
            <a:pPr indent="-317500" lvl="0" marL="457200" rtl="0" algn="l">
              <a:spcBef>
                <a:spcPts val="800"/>
              </a:spcBef>
              <a:spcAft>
                <a:spcPts val="0"/>
              </a:spcAft>
              <a:buSzPts val="1400"/>
              <a:buChar char="▪"/>
            </a:pPr>
            <a:r>
              <a:rPr lang="en"/>
              <a:t>Crypto users are </a:t>
            </a:r>
            <a:r>
              <a:rPr b="1" lang="en"/>
              <a:t>nodes </a:t>
            </a:r>
            <a:r>
              <a:rPr lang="en"/>
              <a:t>and transactions are the </a:t>
            </a:r>
            <a:r>
              <a:rPr b="1" lang="en"/>
              <a:t>edges.</a:t>
            </a:r>
            <a:r>
              <a:rPr lang="en"/>
              <a:t> </a:t>
            </a:r>
            <a:endParaRPr/>
          </a:p>
          <a:p>
            <a:pPr indent="-317500" lvl="0" marL="457200" rtl="0" algn="l">
              <a:spcBef>
                <a:spcPts val="800"/>
              </a:spcBef>
              <a:spcAft>
                <a:spcPts val="0"/>
              </a:spcAft>
              <a:buSzPts val="1400"/>
              <a:buChar char="▪"/>
            </a:pPr>
            <a:r>
              <a:rPr lang="en"/>
              <a:t>The </a:t>
            </a:r>
            <a:r>
              <a:rPr lang="en"/>
              <a:t>network</a:t>
            </a:r>
            <a:r>
              <a:rPr lang="en"/>
              <a:t> was constructed from an edge list that consists of 2 columns of nodes (from_address and to_address) and the weight of edge that corresponds to the number of transactions between the two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Data </a:t>
            </a:r>
            <a:r>
              <a:rPr lang="en"/>
              <a:t>Visualization</a:t>
            </a:r>
            <a:endParaRPr/>
          </a:p>
        </p:txBody>
      </p:sp>
      <p:sp>
        <p:nvSpPr>
          <p:cNvPr id="174" name="Google Shape;174;p3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We plotted April’s data for WLUNA to get a better understanding of the network and the following output was generated</a:t>
            </a:r>
            <a:r>
              <a:rPr lang="en"/>
              <a:t> as a consequence. Node size corresponds to the degree of node. When the size of the node increases, the degree also increases.</a:t>
            </a:r>
            <a:endParaRPr/>
          </a:p>
        </p:txBody>
      </p:sp>
      <p:pic>
        <p:nvPicPr>
          <p:cNvPr id="175" name="Google Shape;175;p31"/>
          <p:cNvPicPr preferRelativeResize="0"/>
          <p:nvPr/>
        </p:nvPicPr>
        <p:blipFill>
          <a:blip r:embed="rId3">
            <a:alphaModFix/>
          </a:blip>
          <a:stretch>
            <a:fillRect/>
          </a:stretch>
        </p:blipFill>
        <p:spPr>
          <a:xfrm>
            <a:off x="2794000" y="1848600"/>
            <a:ext cx="4174451" cy="2646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Data Analysis</a:t>
            </a:r>
            <a:endParaRPr/>
          </a:p>
        </p:txBody>
      </p:sp>
      <p:sp>
        <p:nvSpPr>
          <p:cNvPr id="181" name="Google Shape;181;p3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We have used various social network concepts to analyze our </a:t>
            </a:r>
            <a:r>
              <a:rPr lang="en"/>
              <a:t>dataset. Following approaches have been used to study the social network to detect and analyze Luna crash.</a:t>
            </a:r>
            <a:endParaRPr/>
          </a:p>
          <a:p>
            <a:pPr indent="-317500" lvl="0" marL="457200" rtl="0" algn="l">
              <a:spcBef>
                <a:spcPts val="800"/>
              </a:spcBef>
              <a:spcAft>
                <a:spcPts val="0"/>
              </a:spcAft>
              <a:buSzPts val="1400"/>
              <a:buChar char="▪"/>
            </a:pPr>
            <a:r>
              <a:rPr lang="en"/>
              <a:t>Graphical analysis of network for various months before and after Luna crash</a:t>
            </a:r>
            <a:endParaRPr/>
          </a:p>
          <a:p>
            <a:pPr indent="-317500" lvl="0" marL="457200" rtl="0" algn="l">
              <a:spcBef>
                <a:spcPts val="800"/>
              </a:spcBef>
              <a:spcAft>
                <a:spcPts val="0"/>
              </a:spcAft>
              <a:buSzPts val="1400"/>
              <a:buChar char="▪"/>
            </a:pPr>
            <a:r>
              <a:rPr lang="en"/>
              <a:t>Comparison of transitivity, reciprocity and centralization  prior and post crash</a:t>
            </a:r>
            <a:endParaRPr/>
          </a:p>
          <a:p>
            <a:pPr indent="-317500" lvl="0" marL="457200" rtl="0" algn="l">
              <a:spcBef>
                <a:spcPts val="800"/>
              </a:spcBef>
              <a:spcAft>
                <a:spcPts val="0"/>
              </a:spcAft>
              <a:buSzPts val="1400"/>
              <a:buChar char="▪"/>
            </a:pPr>
            <a:r>
              <a:rPr lang="en"/>
              <a:t>Correlation between the six crypto coins</a:t>
            </a:r>
            <a:endParaRPr/>
          </a:p>
          <a:p>
            <a:pPr indent="-317500" lvl="0" marL="457200" rtl="0" algn="l">
              <a:spcBef>
                <a:spcPts val="800"/>
              </a:spcBef>
              <a:spcAft>
                <a:spcPts val="0"/>
              </a:spcAft>
              <a:buSzPts val="1400"/>
              <a:buChar char="▪"/>
            </a:pPr>
            <a:r>
              <a:rPr lang="en"/>
              <a:t>Checking for homophily effects in social network prior crash</a:t>
            </a:r>
            <a:endParaRPr/>
          </a:p>
          <a:p>
            <a:pPr indent="-317500" lvl="0" marL="457200" rtl="0" algn="l">
              <a:spcBef>
                <a:spcPts val="800"/>
              </a:spcBef>
              <a:spcAft>
                <a:spcPts val="0"/>
              </a:spcAft>
              <a:buSzPts val="1400"/>
              <a:buChar char="▪"/>
            </a:pPr>
            <a:r>
              <a:rPr lang="en"/>
              <a:t>Comparison of network modularity before and after crash</a:t>
            </a:r>
            <a:endParaRPr/>
          </a:p>
          <a:p>
            <a:pPr indent="-317500" lvl="0" marL="457200" rtl="0" algn="l">
              <a:spcBef>
                <a:spcPts val="800"/>
              </a:spcBef>
              <a:spcAft>
                <a:spcPts val="0"/>
              </a:spcAft>
              <a:buSzPts val="1400"/>
              <a:buChar char="▪"/>
            </a:pPr>
            <a:r>
              <a:rPr lang="en"/>
              <a:t>Comparison of price stats for various month</a:t>
            </a:r>
            <a:endParaRPr/>
          </a:p>
          <a:p>
            <a:pPr indent="0" lvl="0" marL="457200" rtl="0" algn="l">
              <a:spcBef>
                <a:spcPts val="8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Comparison of Networks Through Graphs</a:t>
            </a:r>
            <a:endParaRPr/>
          </a:p>
        </p:txBody>
      </p:sp>
      <p:sp>
        <p:nvSpPr>
          <p:cNvPr id="187" name="Google Shape;187;p33"/>
          <p:cNvSpPr txBox="1"/>
          <p:nvPr>
            <p:ph idx="1" type="body"/>
          </p:nvPr>
        </p:nvSpPr>
        <p:spPr>
          <a:xfrm>
            <a:off x="311700" y="1152475"/>
            <a:ext cx="8520600" cy="3990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88" name="Google Shape;188;p33"/>
          <p:cNvPicPr preferRelativeResize="0"/>
          <p:nvPr/>
        </p:nvPicPr>
        <p:blipFill>
          <a:blip r:embed="rId3">
            <a:alphaModFix/>
          </a:blip>
          <a:stretch>
            <a:fillRect/>
          </a:stretch>
        </p:blipFill>
        <p:spPr>
          <a:xfrm>
            <a:off x="311700" y="1152475"/>
            <a:ext cx="2439045" cy="1829274"/>
          </a:xfrm>
          <a:prstGeom prst="rect">
            <a:avLst/>
          </a:prstGeom>
          <a:noFill/>
          <a:ln>
            <a:noFill/>
          </a:ln>
        </p:spPr>
      </p:pic>
      <p:pic>
        <p:nvPicPr>
          <p:cNvPr id="189" name="Google Shape;189;p33"/>
          <p:cNvPicPr preferRelativeResize="0"/>
          <p:nvPr/>
        </p:nvPicPr>
        <p:blipFill>
          <a:blip r:embed="rId4">
            <a:alphaModFix/>
          </a:blip>
          <a:stretch>
            <a:fillRect/>
          </a:stretch>
        </p:blipFill>
        <p:spPr>
          <a:xfrm>
            <a:off x="4832900" y="1152475"/>
            <a:ext cx="2439050" cy="1829288"/>
          </a:xfrm>
          <a:prstGeom prst="rect">
            <a:avLst/>
          </a:prstGeom>
          <a:noFill/>
          <a:ln>
            <a:noFill/>
          </a:ln>
        </p:spPr>
      </p:pic>
      <p:sp>
        <p:nvSpPr>
          <p:cNvPr id="190" name="Google Shape;190;p33"/>
          <p:cNvSpPr txBox="1"/>
          <p:nvPr/>
        </p:nvSpPr>
        <p:spPr>
          <a:xfrm>
            <a:off x="3108575" y="2212275"/>
            <a:ext cx="1366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April 2022</a:t>
            </a:r>
            <a:endParaRPr/>
          </a:p>
          <a:p>
            <a:pPr indent="0" lvl="0" marL="0" rtl="0" algn="l">
              <a:spcBef>
                <a:spcPts val="0"/>
              </a:spcBef>
              <a:spcAft>
                <a:spcPts val="0"/>
              </a:spcAft>
              <a:buNone/>
            </a:pPr>
            <a:r>
              <a:rPr i="1" lang="en" sz="1200"/>
              <a:t>Layout: Yifan Hu (Gephi)</a:t>
            </a:r>
            <a:endParaRPr i="1" sz="1200"/>
          </a:p>
        </p:txBody>
      </p:sp>
      <p:sp>
        <p:nvSpPr>
          <p:cNvPr id="191" name="Google Shape;191;p33"/>
          <p:cNvSpPr txBox="1"/>
          <p:nvPr/>
        </p:nvSpPr>
        <p:spPr>
          <a:xfrm>
            <a:off x="7271950" y="2212275"/>
            <a:ext cx="1366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May</a:t>
            </a:r>
            <a:r>
              <a:rPr lang="en"/>
              <a:t> 2022</a:t>
            </a:r>
            <a:endParaRPr/>
          </a:p>
          <a:p>
            <a:pPr indent="0" lvl="0" marL="0" rtl="0" algn="l">
              <a:spcBef>
                <a:spcPts val="0"/>
              </a:spcBef>
              <a:spcAft>
                <a:spcPts val="0"/>
              </a:spcAft>
              <a:buNone/>
            </a:pPr>
            <a:r>
              <a:rPr i="1" lang="en" sz="1200"/>
              <a:t>Layout: Yifan Hu (Gephi)</a:t>
            </a:r>
            <a:endParaRPr i="1" sz="1200"/>
          </a:p>
        </p:txBody>
      </p:sp>
      <p:pic>
        <p:nvPicPr>
          <p:cNvPr id="192" name="Google Shape;192;p33"/>
          <p:cNvPicPr preferRelativeResize="0"/>
          <p:nvPr/>
        </p:nvPicPr>
        <p:blipFill>
          <a:blip r:embed="rId5">
            <a:alphaModFix/>
          </a:blip>
          <a:stretch>
            <a:fillRect/>
          </a:stretch>
        </p:blipFill>
        <p:spPr>
          <a:xfrm>
            <a:off x="311700" y="3224875"/>
            <a:ext cx="2645199" cy="1983900"/>
          </a:xfrm>
          <a:prstGeom prst="rect">
            <a:avLst/>
          </a:prstGeom>
          <a:noFill/>
          <a:ln>
            <a:noFill/>
          </a:ln>
        </p:spPr>
      </p:pic>
      <p:sp>
        <p:nvSpPr>
          <p:cNvPr id="193" name="Google Shape;193;p33"/>
          <p:cNvSpPr txBox="1"/>
          <p:nvPr/>
        </p:nvSpPr>
        <p:spPr>
          <a:xfrm>
            <a:off x="3205500" y="4373875"/>
            <a:ext cx="1366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June</a:t>
            </a:r>
            <a:r>
              <a:rPr lang="en"/>
              <a:t> 2022</a:t>
            </a:r>
            <a:endParaRPr/>
          </a:p>
          <a:p>
            <a:pPr indent="0" lvl="0" marL="0" rtl="0" algn="l">
              <a:spcBef>
                <a:spcPts val="0"/>
              </a:spcBef>
              <a:spcAft>
                <a:spcPts val="0"/>
              </a:spcAft>
              <a:buNone/>
            </a:pPr>
            <a:r>
              <a:rPr i="1" lang="en" sz="1200"/>
              <a:t>Layout: Yifan Hu (Gephi)</a:t>
            </a:r>
            <a:endParaRPr i="1" sz="1200"/>
          </a:p>
        </p:txBody>
      </p:sp>
      <p:pic>
        <p:nvPicPr>
          <p:cNvPr id="194" name="Google Shape;194;p33"/>
          <p:cNvPicPr preferRelativeResize="0"/>
          <p:nvPr/>
        </p:nvPicPr>
        <p:blipFill>
          <a:blip r:embed="rId6">
            <a:alphaModFix/>
          </a:blip>
          <a:stretch>
            <a:fillRect/>
          </a:stretch>
        </p:blipFill>
        <p:spPr>
          <a:xfrm>
            <a:off x="4820600" y="3116525"/>
            <a:ext cx="2645199" cy="1983900"/>
          </a:xfrm>
          <a:prstGeom prst="rect">
            <a:avLst/>
          </a:prstGeom>
          <a:noFill/>
          <a:ln>
            <a:noFill/>
          </a:ln>
        </p:spPr>
      </p:pic>
      <p:sp>
        <p:nvSpPr>
          <p:cNvPr id="195" name="Google Shape;195;p33"/>
          <p:cNvSpPr txBox="1"/>
          <p:nvPr/>
        </p:nvSpPr>
        <p:spPr>
          <a:xfrm>
            <a:off x="7465800" y="4373875"/>
            <a:ext cx="1366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July 2022</a:t>
            </a:r>
            <a:endParaRPr/>
          </a:p>
          <a:p>
            <a:pPr indent="0" lvl="0" marL="0" rtl="0" algn="l">
              <a:spcBef>
                <a:spcPts val="0"/>
              </a:spcBef>
              <a:spcAft>
                <a:spcPts val="0"/>
              </a:spcAft>
              <a:buNone/>
            </a:pPr>
            <a:r>
              <a:rPr i="1" lang="en" sz="1200"/>
              <a:t>Layout: Yifan Hu (Gephi)</a:t>
            </a:r>
            <a:endParaRPr i="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Comparison of Transitivity, Centralization, Reciprocity</a:t>
            </a:r>
            <a:endParaRPr/>
          </a:p>
        </p:txBody>
      </p:sp>
      <p:sp>
        <p:nvSpPr>
          <p:cNvPr id="201" name="Google Shape;201;p34"/>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02" name="Google Shape;202;p34"/>
          <p:cNvPicPr preferRelativeResize="0"/>
          <p:nvPr/>
        </p:nvPicPr>
        <p:blipFill>
          <a:blip r:embed="rId3">
            <a:alphaModFix/>
          </a:blip>
          <a:stretch>
            <a:fillRect/>
          </a:stretch>
        </p:blipFill>
        <p:spPr>
          <a:xfrm>
            <a:off x="311700" y="1152475"/>
            <a:ext cx="6478033" cy="1590650"/>
          </a:xfrm>
          <a:prstGeom prst="rect">
            <a:avLst/>
          </a:prstGeom>
          <a:noFill/>
          <a:ln cap="flat" cmpd="sng" w="28575">
            <a:solidFill>
              <a:schemeClr val="dk1"/>
            </a:solidFill>
            <a:prstDash val="solid"/>
            <a:round/>
            <a:headEnd len="sm" w="sm" type="none"/>
            <a:tailEnd len="sm" w="sm" type="none"/>
          </a:ln>
        </p:spPr>
      </p:pic>
      <p:pic>
        <p:nvPicPr>
          <p:cNvPr id="203" name="Google Shape;203;p34"/>
          <p:cNvPicPr preferRelativeResize="0"/>
          <p:nvPr/>
        </p:nvPicPr>
        <p:blipFill>
          <a:blip r:embed="rId4">
            <a:alphaModFix/>
          </a:blip>
          <a:stretch>
            <a:fillRect/>
          </a:stretch>
        </p:blipFill>
        <p:spPr>
          <a:xfrm>
            <a:off x="1192550" y="3145500"/>
            <a:ext cx="7639750" cy="14233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187450" y="345650"/>
            <a:ext cx="8520600" cy="572700"/>
          </a:xfrm>
          <a:prstGeom prst="rect">
            <a:avLst/>
          </a:prstGeom>
        </p:spPr>
        <p:txBody>
          <a:bodyPr anchorCtr="0" anchor="t" bIns="34275" lIns="68575" spcFirstLastPara="1" rIns="68575" wrap="square" tIns="34275">
            <a:normAutofit/>
          </a:bodyPr>
          <a:lstStyle/>
          <a:p>
            <a:pPr indent="0" lvl="0" marL="0" rtl="0" algn="l">
              <a:lnSpc>
                <a:spcPct val="115000"/>
              </a:lnSpc>
              <a:spcBef>
                <a:spcPts val="0"/>
              </a:spcBef>
              <a:spcAft>
                <a:spcPts val="1200"/>
              </a:spcAft>
              <a:buNone/>
            </a:pPr>
            <a:r>
              <a:rPr lang="en" sz="2500">
                <a:solidFill>
                  <a:schemeClr val="dk2"/>
                </a:solidFill>
              </a:rPr>
              <a:t>Correlation Between the Six Crypto Coins</a:t>
            </a:r>
            <a:endParaRPr sz="2500"/>
          </a:p>
        </p:txBody>
      </p:sp>
      <p:pic>
        <p:nvPicPr>
          <p:cNvPr id="209" name="Google Shape;209;p35"/>
          <p:cNvPicPr preferRelativeResize="0"/>
          <p:nvPr/>
        </p:nvPicPr>
        <p:blipFill>
          <a:blip r:embed="rId3">
            <a:alphaModFix/>
          </a:blip>
          <a:stretch>
            <a:fillRect/>
          </a:stretch>
        </p:blipFill>
        <p:spPr>
          <a:xfrm>
            <a:off x="4970825" y="2251176"/>
            <a:ext cx="4173174" cy="2951325"/>
          </a:xfrm>
          <a:prstGeom prst="rect">
            <a:avLst/>
          </a:prstGeom>
          <a:noFill/>
          <a:ln cap="flat" cmpd="sng" w="28575">
            <a:solidFill>
              <a:schemeClr val="dk1"/>
            </a:solidFill>
            <a:prstDash val="solid"/>
            <a:round/>
            <a:headEnd len="sm" w="sm" type="none"/>
            <a:tailEnd len="sm" w="sm" type="none"/>
          </a:ln>
        </p:spPr>
      </p:pic>
      <p:pic>
        <p:nvPicPr>
          <p:cNvPr id="210" name="Google Shape;210;p35"/>
          <p:cNvPicPr preferRelativeResize="0"/>
          <p:nvPr/>
        </p:nvPicPr>
        <p:blipFill>
          <a:blip r:embed="rId4">
            <a:alphaModFix/>
          </a:blip>
          <a:stretch>
            <a:fillRect/>
          </a:stretch>
        </p:blipFill>
        <p:spPr>
          <a:xfrm>
            <a:off x="0" y="1017725"/>
            <a:ext cx="4898550" cy="18025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lnSpc>
                <a:spcPct val="115000"/>
              </a:lnSpc>
              <a:spcBef>
                <a:spcPts val="0"/>
              </a:spcBef>
              <a:spcAft>
                <a:spcPts val="1200"/>
              </a:spcAft>
              <a:buNone/>
            </a:pPr>
            <a:r>
              <a:rPr b="1" lang="en" sz="1800">
                <a:solidFill>
                  <a:schemeClr val="dk2"/>
                </a:solidFill>
              </a:rPr>
              <a:t>H</a:t>
            </a:r>
            <a:r>
              <a:rPr b="1" lang="en" sz="1800">
                <a:solidFill>
                  <a:schemeClr val="dk2"/>
                </a:solidFill>
              </a:rPr>
              <a:t>omophily Effects in Social Network Prior Crash</a:t>
            </a:r>
            <a:endParaRPr b="1"/>
          </a:p>
        </p:txBody>
      </p:sp>
      <p:pic>
        <p:nvPicPr>
          <p:cNvPr id="216" name="Google Shape;216;p36"/>
          <p:cNvPicPr preferRelativeResize="0"/>
          <p:nvPr/>
        </p:nvPicPr>
        <p:blipFill>
          <a:blip r:embed="rId3">
            <a:alphaModFix/>
          </a:blip>
          <a:stretch>
            <a:fillRect/>
          </a:stretch>
        </p:blipFill>
        <p:spPr>
          <a:xfrm>
            <a:off x="311700" y="3144742"/>
            <a:ext cx="8520600" cy="690858"/>
          </a:xfrm>
          <a:prstGeom prst="rect">
            <a:avLst/>
          </a:prstGeom>
          <a:noFill/>
          <a:ln cap="flat" cmpd="sng" w="28575">
            <a:solidFill>
              <a:schemeClr val="dk1"/>
            </a:solidFill>
            <a:prstDash val="solid"/>
            <a:round/>
            <a:headEnd len="sm" w="sm" type="none"/>
            <a:tailEnd len="sm" w="sm" type="none"/>
          </a:ln>
        </p:spPr>
      </p:pic>
      <p:sp>
        <p:nvSpPr>
          <p:cNvPr id="217" name="Google Shape;217;p36"/>
          <p:cNvSpPr txBox="1"/>
          <p:nvPr/>
        </p:nvSpPr>
        <p:spPr>
          <a:xfrm>
            <a:off x="311700" y="2074800"/>
            <a:ext cx="824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 significance </a:t>
            </a:r>
            <a:r>
              <a:rPr lang="en"/>
              <a:t>results</a:t>
            </a:r>
            <a:r>
              <a:rPr lang="en"/>
              <a:t> for homophily (Negative Infinity). Nodes with higher connections were not more </a:t>
            </a:r>
            <a:r>
              <a:rPr lang="en"/>
              <a:t>likely</a:t>
            </a:r>
            <a:r>
              <a:rPr lang="en"/>
              <a:t> be connected to each other prior crash</a:t>
            </a:r>
            <a:endParaRPr/>
          </a:p>
        </p:txBody>
      </p:sp>
      <p:sp>
        <p:nvSpPr>
          <p:cNvPr id="218" name="Google Shape;218;p36"/>
          <p:cNvSpPr txBox="1"/>
          <p:nvPr/>
        </p:nvSpPr>
        <p:spPr>
          <a:xfrm>
            <a:off x="311688" y="4002975"/>
            <a:ext cx="82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Density of the network was significant prior crash</a:t>
            </a:r>
            <a:endParaRPr/>
          </a:p>
        </p:txBody>
      </p:sp>
      <p:pic>
        <p:nvPicPr>
          <p:cNvPr id="219" name="Google Shape;219;p36"/>
          <p:cNvPicPr preferRelativeResize="0"/>
          <p:nvPr/>
        </p:nvPicPr>
        <p:blipFill>
          <a:blip r:embed="rId4">
            <a:alphaModFix/>
          </a:blip>
          <a:stretch>
            <a:fillRect/>
          </a:stretch>
        </p:blipFill>
        <p:spPr>
          <a:xfrm>
            <a:off x="426150" y="1170125"/>
            <a:ext cx="7317781" cy="450325"/>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